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648" r:id="rId1"/>
  </p:sldMasterIdLst>
  <p:notesMasterIdLst>
    <p:notesMasterId r:id="rId54"/>
  </p:notesMasterIdLst>
  <p:handoutMasterIdLst>
    <p:handoutMasterId r:id="rId55"/>
  </p:handoutMasterIdLst>
  <p:sldIdLst>
    <p:sldId id="306" r:id="rId2"/>
    <p:sldId id="305" r:id="rId3"/>
    <p:sldId id="360" r:id="rId4"/>
    <p:sldId id="262" r:id="rId5"/>
    <p:sldId id="259" r:id="rId6"/>
    <p:sldId id="258" r:id="rId7"/>
    <p:sldId id="260" r:id="rId8"/>
    <p:sldId id="263" r:id="rId9"/>
    <p:sldId id="266" r:id="rId10"/>
    <p:sldId id="264" r:id="rId11"/>
    <p:sldId id="265" r:id="rId12"/>
    <p:sldId id="312" r:id="rId13"/>
    <p:sldId id="313" r:id="rId14"/>
    <p:sldId id="321" r:id="rId15"/>
    <p:sldId id="314" r:id="rId16"/>
    <p:sldId id="267" r:id="rId17"/>
    <p:sldId id="269" r:id="rId18"/>
    <p:sldId id="271" r:id="rId19"/>
    <p:sldId id="322" r:id="rId20"/>
    <p:sldId id="272" r:id="rId21"/>
    <p:sldId id="273" r:id="rId22"/>
    <p:sldId id="317" r:id="rId23"/>
    <p:sldId id="320" r:id="rId24"/>
    <p:sldId id="277" r:id="rId25"/>
    <p:sldId id="323" r:id="rId26"/>
    <p:sldId id="278" r:id="rId27"/>
    <p:sldId id="358" r:id="rId28"/>
    <p:sldId id="361" r:id="rId29"/>
    <p:sldId id="319" r:id="rId30"/>
    <p:sldId id="338" r:id="rId31"/>
    <p:sldId id="339" r:id="rId32"/>
    <p:sldId id="340" r:id="rId33"/>
    <p:sldId id="324" r:id="rId34"/>
    <p:sldId id="345" r:id="rId35"/>
    <p:sldId id="351" r:id="rId36"/>
    <p:sldId id="348" r:id="rId37"/>
    <p:sldId id="355" r:id="rId38"/>
    <p:sldId id="356" r:id="rId39"/>
    <p:sldId id="304" r:id="rId40"/>
    <p:sldId id="352" r:id="rId41"/>
    <p:sldId id="350" r:id="rId42"/>
    <p:sldId id="353" r:id="rId43"/>
    <p:sldId id="307" r:id="rId44"/>
    <p:sldId id="325" r:id="rId45"/>
    <p:sldId id="354" r:id="rId46"/>
    <p:sldId id="326" r:id="rId47"/>
    <p:sldId id="311" r:id="rId48"/>
    <p:sldId id="359" r:id="rId49"/>
    <p:sldId id="346" r:id="rId50"/>
    <p:sldId id="357" r:id="rId51"/>
    <p:sldId id="293" r:id="rId52"/>
    <p:sldId id="294" r:id="rId53"/>
  </p:sldIdLst>
  <p:sldSz cx="12192000" cy="6858000"/>
  <p:notesSz cx="6794500" cy="9918700"/>
  <p:embeddedFontLst>
    <p:embeddedFont>
      <p:font typeface="Brush Script MT" panose="03060802040406070304" pitchFamily="66" charset="0"/>
      <p:italic r:id="rId56"/>
    </p:embeddedFont>
    <p:embeddedFont>
      <p:font typeface="Calibri" panose="020F0502020204030204" pitchFamily="34" charset="0"/>
      <p:regular r:id="rId57"/>
      <p:bold r:id="rId58"/>
      <p:italic r:id="rId59"/>
      <p:boldItalic r:id="rId60"/>
    </p:embeddedFont>
    <p:embeddedFont>
      <p:font typeface="Franklin Gothic Book" panose="020B0503020102020204" pitchFamily="34" charset="0"/>
      <p:regular r:id="rId61"/>
      <p:italic r:id="rId62"/>
    </p:embeddedFont>
    <p:embeddedFont>
      <p:font typeface="Georgia" panose="02040502050405020303" pitchFamily="18" charset="0"/>
      <p:regular r:id="rId63"/>
      <p:bold r:id="rId64"/>
      <p:italic r:id="rId65"/>
      <p:boldItalic r:id="rId66"/>
    </p:embeddedFont>
    <p:embeddedFont>
      <p:font typeface="华文琥珀" panose="02010800040101010101" pitchFamily="2" charset="-122"/>
      <p:regular r:id="rId67"/>
    </p:embeddedFont>
    <p:embeddedFont>
      <p:font typeface="微软雅黑" panose="020B0503020204020204" pitchFamily="34" charset="-122"/>
      <p:regular r:id="rId68"/>
      <p:bold r:id="rId6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4"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m zhang" initials="xz" lastIdx="2" clrIdx="0">
    <p:extLst>
      <p:ext uri="{19B8F6BF-5375-455C-9EA6-DF929625EA0E}">
        <p15:presenceInfo xmlns:p15="http://schemas.microsoft.com/office/powerpoint/2012/main" userId="f91e0b3a1c3235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1F24"/>
    <a:srgbClr val="FCFEFC"/>
    <a:srgbClr val="4ABEED"/>
    <a:srgbClr val="FFFFCC"/>
    <a:srgbClr val="234C9F"/>
    <a:srgbClr val="333333"/>
    <a:srgbClr val="F3F3F3"/>
    <a:srgbClr val="003F88"/>
    <a:srgbClr val="F88D2F"/>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90236" autoAdjust="0"/>
  </p:normalViewPr>
  <p:slideViewPr>
    <p:cSldViewPr snapToGrid="0">
      <p:cViewPr varScale="1">
        <p:scale>
          <a:sx n="149" d="100"/>
          <a:sy n="149" d="100"/>
        </p:scale>
        <p:origin x="608" y="72"/>
      </p:cViewPr>
      <p:guideLst>
        <p:guide orient="horz" pos="2160"/>
        <p:guide pos="3840"/>
      </p:guideLst>
    </p:cSldViewPr>
  </p:slideViewPr>
  <p:notesTextViewPr>
    <p:cViewPr>
      <p:scale>
        <a:sx n="3" d="2"/>
        <a:sy n="3" d="2"/>
      </p:scale>
      <p:origin x="0" y="0"/>
    </p:cViewPr>
  </p:notesTextViewPr>
  <p:notesViewPr>
    <p:cSldViewPr snapToGrid="0">
      <p:cViewPr varScale="1">
        <p:scale>
          <a:sx n="54" d="100"/>
          <a:sy n="54" d="100"/>
        </p:scale>
        <p:origin x="-2928" y="-84"/>
      </p:cViewPr>
      <p:guideLst>
        <p:guide orient="horz" pos="3124"/>
        <p:guide pos="214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4283" cy="495935"/>
          </a:xfrm>
          <a:prstGeom prst="rect">
            <a:avLst/>
          </a:prstGeom>
        </p:spPr>
        <p:txBody>
          <a:bodyPr vert="horz" lIns="95492" tIns="47746" rIns="95492" bIns="47746" rtlCol="0"/>
          <a:lstStyle>
            <a:lvl1pPr algn="l">
              <a:defRPr sz="1300"/>
            </a:lvl1pPr>
          </a:lstStyle>
          <a:p>
            <a:endParaRPr lang="zh-CN" altLang="en-US"/>
          </a:p>
        </p:txBody>
      </p:sp>
      <p:sp>
        <p:nvSpPr>
          <p:cNvPr id="3" name="日期占位符 2"/>
          <p:cNvSpPr>
            <a:spLocks noGrp="1"/>
          </p:cNvSpPr>
          <p:nvPr>
            <p:ph type="dt" sz="quarter" idx="1"/>
          </p:nvPr>
        </p:nvSpPr>
        <p:spPr>
          <a:xfrm>
            <a:off x="3848645" y="1"/>
            <a:ext cx="2944283" cy="495935"/>
          </a:xfrm>
          <a:prstGeom prst="rect">
            <a:avLst/>
          </a:prstGeom>
        </p:spPr>
        <p:txBody>
          <a:bodyPr vert="horz" lIns="95492" tIns="47746" rIns="95492" bIns="47746" rtlCol="0"/>
          <a:lstStyle>
            <a:lvl1pPr algn="r">
              <a:defRPr sz="1300"/>
            </a:lvl1pPr>
          </a:lstStyle>
          <a:p>
            <a:fld id="{EABEC9A9-8197-4257-ADF2-59768B043AAC}" type="datetimeFigureOut">
              <a:rPr lang="zh-CN" altLang="en-US" smtClean="0"/>
              <a:t>2022/3/30</a:t>
            </a:fld>
            <a:endParaRPr lang="zh-CN" altLang="en-US"/>
          </a:p>
        </p:txBody>
      </p:sp>
      <p:sp>
        <p:nvSpPr>
          <p:cNvPr id="4" name="页脚占位符 3"/>
          <p:cNvSpPr>
            <a:spLocks noGrp="1"/>
          </p:cNvSpPr>
          <p:nvPr>
            <p:ph type="ftr" sz="quarter" idx="2"/>
          </p:nvPr>
        </p:nvSpPr>
        <p:spPr>
          <a:xfrm>
            <a:off x="0" y="9421044"/>
            <a:ext cx="2944283" cy="495935"/>
          </a:xfrm>
          <a:prstGeom prst="rect">
            <a:avLst/>
          </a:prstGeom>
        </p:spPr>
        <p:txBody>
          <a:bodyPr vert="horz" lIns="95492" tIns="47746" rIns="95492" bIns="47746"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48645" y="9421044"/>
            <a:ext cx="2944283" cy="495935"/>
          </a:xfrm>
          <a:prstGeom prst="rect">
            <a:avLst/>
          </a:prstGeom>
        </p:spPr>
        <p:txBody>
          <a:bodyPr vert="horz" lIns="95492" tIns="47746" rIns="95492" bIns="47746" rtlCol="0" anchor="b"/>
          <a:lstStyle>
            <a:lvl1pPr algn="r">
              <a:defRPr sz="1300"/>
            </a:lvl1pPr>
          </a:lstStyle>
          <a:p>
            <a:fld id="{93D655E0-DE0B-47B4-9B41-34C4A90D47A8}" type="slidenum">
              <a:rPr lang="zh-CN" altLang="en-US" smtClean="0"/>
              <a:t>‹#›</a:t>
            </a:fld>
            <a:endParaRPr lang="zh-CN" altLang="en-US"/>
          </a:p>
        </p:txBody>
      </p:sp>
    </p:spTree>
    <p:extLst>
      <p:ext uri="{BB962C8B-B14F-4D97-AF65-F5344CB8AC3E}">
        <p14:creationId xmlns:p14="http://schemas.microsoft.com/office/powerpoint/2010/main" val="3553271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8100" y="0"/>
            <a:ext cx="2944813" cy="496888"/>
          </a:xfrm>
          <a:prstGeom prst="rect">
            <a:avLst/>
          </a:prstGeom>
        </p:spPr>
        <p:txBody>
          <a:bodyPr vert="horz" lIns="91440" tIns="45720" rIns="91440" bIns="45720" rtlCol="0"/>
          <a:lstStyle>
            <a:lvl1pPr algn="r">
              <a:defRPr sz="1200"/>
            </a:lvl1pPr>
          </a:lstStyle>
          <a:p>
            <a:fld id="{72FA6C4C-04D2-417C-B23F-E55227F108E0}" type="datetimeFigureOut">
              <a:rPr lang="zh-CN" altLang="en-US" smtClean="0"/>
              <a:t>2022/3/30</a:t>
            </a:fld>
            <a:endParaRPr lang="zh-CN" altLang="en-US"/>
          </a:p>
        </p:txBody>
      </p:sp>
      <p:sp>
        <p:nvSpPr>
          <p:cNvPr id="4" name="幻灯片图像占位符 3"/>
          <p:cNvSpPr>
            <a:spLocks noGrp="1" noRot="1" noChangeAspect="1"/>
          </p:cNvSpPr>
          <p:nvPr>
            <p:ph type="sldImg" idx="2"/>
          </p:nvPr>
        </p:nvSpPr>
        <p:spPr>
          <a:xfrm>
            <a:off x="422275" y="1239838"/>
            <a:ext cx="5949950" cy="33480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73613"/>
            <a:ext cx="5435600" cy="39052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1813"/>
            <a:ext cx="2944813" cy="4968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100" y="9421813"/>
            <a:ext cx="2944813" cy="496887"/>
          </a:xfrm>
          <a:prstGeom prst="rect">
            <a:avLst/>
          </a:prstGeom>
        </p:spPr>
        <p:txBody>
          <a:bodyPr vert="horz" lIns="91440" tIns="45720" rIns="91440" bIns="45720" rtlCol="0" anchor="b"/>
          <a:lstStyle>
            <a:lvl1pPr algn="r">
              <a:defRPr sz="1200"/>
            </a:lvl1pPr>
          </a:lstStyle>
          <a:p>
            <a:fld id="{65ACE964-20FD-4E02-AD78-D23A92B56B1B}" type="slidenum">
              <a:rPr lang="zh-CN" altLang="en-US" smtClean="0"/>
              <a:t>‹#›</a:t>
            </a:fld>
            <a:endParaRPr lang="zh-CN" altLang="en-US"/>
          </a:p>
        </p:txBody>
      </p:sp>
    </p:spTree>
    <p:extLst>
      <p:ext uri="{BB962C8B-B14F-4D97-AF65-F5344CB8AC3E}">
        <p14:creationId xmlns:p14="http://schemas.microsoft.com/office/powerpoint/2010/main" val="3678336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1</a:t>
            </a:fld>
            <a:endParaRPr lang="zh-CN" altLang="en-US"/>
          </a:p>
        </p:txBody>
      </p:sp>
    </p:spTree>
    <p:extLst>
      <p:ext uri="{BB962C8B-B14F-4D97-AF65-F5344CB8AC3E}">
        <p14:creationId xmlns:p14="http://schemas.microsoft.com/office/powerpoint/2010/main" val="2856156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CE964-20FD-4E02-AD78-D23A92B56B1B}" type="slidenum">
              <a:rPr lang="zh-CN" altLang="en-US" smtClean="0"/>
              <a:t>47</a:t>
            </a:fld>
            <a:endParaRPr lang="zh-CN" altLang="en-US"/>
          </a:p>
        </p:txBody>
      </p:sp>
    </p:spTree>
    <p:extLst>
      <p:ext uri="{BB962C8B-B14F-4D97-AF65-F5344CB8AC3E}">
        <p14:creationId xmlns:p14="http://schemas.microsoft.com/office/powerpoint/2010/main" val="236652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139700" y="768350"/>
            <a:ext cx="6819900" cy="3836988"/>
          </a:xfrm>
          <a:ln/>
        </p:spPr>
      </p:sp>
      <p:sp>
        <p:nvSpPr>
          <p:cNvPr id="81923"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3486713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7</a:t>
            </a:fld>
            <a:endParaRPr lang="zh-CN" altLang="en-US"/>
          </a:p>
        </p:txBody>
      </p:sp>
    </p:spTree>
    <p:extLst>
      <p:ext uri="{BB962C8B-B14F-4D97-AF65-F5344CB8AC3E}">
        <p14:creationId xmlns:p14="http://schemas.microsoft.com/office/powerpoint/2010/main" val="122541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21</a:t>
            </a:fld>
            <a:endParaRPr lang="zh-CN" altLang="en-US"/>
          </a:p>
        </p:txBody>
      </p:sp>
    </p:spTree>
    <p:extLst>
      <p:ext uri="{BB962C8B-B14F-4D97-AF65-F5344CB8AC3E}">
        <p14:creationId xmlns:p14="http://schemas.microsoft.com/office/powerpoint/2010/main" val="398763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31</a:t>
            </a:fld>
            <a:endParaRPr lang="zh-CN" altLang="en-US"/>
          </a:p>
        </p:txBody>
      </p:sp>
    </p:spTree>
    <p:extLst>
      <p:ext uri="{BB962C8B-B14F-4D97-AF65-F5344CB8AC3E}">
        <p14:creationId xmlns:p14="http://schemas.microsoft.com/office/powerpoint/2010/main" val="1014589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Resistances- Transistors Logic (Circuit). </a:t>
            </a:r>
            <a:r>
              <a:rPr lang="zh-CN" altLang="en-US" dirty="0"/>
              <a:t>由晶体管和串接在晶体管基极上的电阻组成以实现“或非”逻辑操作的单元门电路</a:t>
            </a:r>
            <a:r>
              <a:rPr lang="en-US" altLang="zh-CN" dirty="0"/>
              <a:t>﹐</a:t>
            </a:r>
            <a:r>
              <a:rPr lang="zh-CN" altLang="en-US" dirty="0"/>
              <a:t>简称</a:t>
            </a:r>
            <a:r>
              <a:rPr lang="en-US" altLang="zh-CN" dirty="0"/>
              <a:t>RTL </a:t>
            </a:r>
            <a:r>
              <a:rPr lang="zh-CN" altLang="en-US" dirty="0"/>
              <a:t>电路。</a:t>
            </a:r>
          </a:p>
        </p:txBody>
      </p:sp>
      <p:sp>
        <p:nvSpPr>
          <p:cNvPr id="4" name="灯片编号占位符 3"/>
          <p:cNvSpPr>
            <a:spLocks noGrp="1"/>
          </p:cNvSpPr>
          <p:nvPr>
            <p:ph type="sldNum" sz="quarter" idx="10"/>
          </p:nvPr>
        </p:nvSpPr>
        <p:spPr/>
        <p:txBody>
          <a:bodyPr/>
          <a:lstStyle/>
          <a:p>
            <a:fld id="{65ACE964-20FD-4E02-AD78-D23A92B56B1B}" type="slidenum">
              <a:rPr lang="zh-CN" altLang="en-US" smtClean="0"/>
              <a:t>39</a:t>
            </a:fld>
            <a:endParaRPr lang="zh-CN" altLang="en-US"/>
          </a:p>
        </p:txBody>
      </p:sp>
    </p:spTree>
    <p:extLst>
      <p:ext uri="{BB962C8B-B14F-4D97-AF65-F5344CB8AC3E}">
        <p14:creationId xmlns:p14="http://schemas.microsoft.com/office/powerpoint/2010/main" val="367810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Resistances- Transistors Logic (Circuit). </a:t>
            </a:r>
            <a:r>
              <a:rPr lang="zh-CN" altLang="en-US" dirty="0"/>
              <a:t>由晶体管和串接在晶体管基极上的电阻组成以实现“或非”逻辑操作的单元门电路</a:t>
            </a:r>
            <a:r>
              <a:rPr lang="en-US" altLang="zh-CN" dirty="0"/>
              <a:t>﹐</a:t>
            </a:r>
            <a:r>
              <a:rPr lang="zh-CN" altLang="en-US" dirty="0"/>
              <a:t>简称</a:t>
            </a:r>
            <a:r>
              <a:rPr lang="en-US" altLang="zh-CN" dirty="0"/>
              <a:t>RTL </a:t>
            </a:r>
            <a:r>
              <a:rPr lang="zh-CN" altLang="en-US" dirty="0"/>
              <a:t>电路。</a:t>
            </a:r>
          </a:p>
        </p:txBody>
      </p:sp>
      <p:sp>
        <p:nvSpPr>
          <p:cNvPr id="4" name="灯片编号占位符 3"/>
          <p:cNvSpPr>
            <a:spLocks noGrp="1"/>
          </p:cNvSpPr>
          <p:nvPr>
            <p:ph type="sldNum" sz="quarter" idx="10"/>
          </p:nvPr>
        </p:nvSpPr>
        <p:spPr/>
        <p:txBody>
          <a:bodyPr/>
          <a:lstStyle/>
          <a:p>
            <a:fld id="{65ACE964-20FD-4E02-AD78-D23A92B56B1B}" type="slidenum">
              <a:rPr lang="zh-CN" altLang="en-US" smtClean="0"/>
              <a:t>40</a:t>
            </a:fld>
            <a:endParaRPr lang="zh-CN" altLang="en-US"/>
          </a:p>
        </p:txBody>
      </p:sp>
    </p:spTree>
    <p:extLst>
      <p:ext uri="{BB962C8B-B14F-4D97-AF65-F5344CB8AC3E}">
        <p14:creationId xmlns:p14="http://schemas.microsoft.com/office/powerpoint/2010/main" val="3150927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41</a:t>
            </a:fld>
            <a:endParaRPr lang="zh-CN" altLang="en-US"/>
          </a:p>
        </p:txBody>
      </p:sp>
    </p:spTree>
    <p:extLst>
      <p:ext uri="{BB962C8B-B14F-4D97-AF65-F5344CB8AC3E}">
        <p14:creationId xmlns:p14="http://schemas.microsoft.com/office/powerpoint/2010/main" val="902595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46</a:t>
            </a:fld>
            <a:endParaRPr lang="zh-CN" altLang="en-US"/>
          </a:p>
        </p:txBody>
      </p:sp>
    </p:spTree>
    <p:extLst>
      <p:ext uri="{BB962C8B-B14F-4D97-AF65-F5344CB8AC3E}">
        <p14:creationId xmlns:p14="http://schemas.microsoft.com/office/powerpoint/2010/main" val="82803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AF7D059-847A-4DB4-A5BA-90711FFAF775}"/>
              </a:ext>
            </a:extLst>
          </p:cNvPr>
          <p:cNvPicPr>
            <a:picLocks noChangeAspect="1"/>
          </p:cNvPicPr>
          <p:nvPr userDrawn="1"/>
        </p:nvPicPr>
        <p:blipFill rotWithShape="1">
          <a:blip r:embed="rId2"/>
          <a:srcRect l="36855" t="12540" r="32013" b="6299"/>
          <a:stretch/>
        </p:blipFill>
        <p:spPr>
          <a:xfrm rot="16200000">
            <a:off x="2470593" y="-82934"/>
            <a:ext cx="1392199" cy="5835163"/>
          </a:xfrm>
          <a:prstGeom prst="rect">
            <a:avLst/>
          </a:prstGeom>
        </p:spPr>
      </p:pic>
      <p:pic>
        <p:nvPicPr>
          <p:cNvPr id="9" name="图片 8">
            <a:extLst>
              <a:ext uri="{FF2B5EF4-FFF2-40B4-BE49-F238E27FC236}">
                <a16:creationId xmlns:a16="http://schemas.microsoft.com/office/drawing/2014/main" id="{01715BFD-BA0B-4FB6-AA30-845F4DD34E29}"/>
              </a:ext>
            </a:extLst>
          </p:cNvPr>
          <p:cNvPicPr>
            <a:picLocks noChangeAspect="1"/>
          </p:cNvPicPr>
          <p:nvPr userDrawn="1"/>
        </p:nvPicPr>
        <p:blipFill rotWithShape="1">
          <a:blip r:embed="rId3"/>
          <a:srcRect l="25389" t="17030" r="55222" b="8857"/>
          <a:stretch/>
        </p:blipFill>
        <p:spPr>
          <a:xfrm rot="5400000">
            <a:off x="8292576" y="-119563"/>
            <a:ext cx="1392193" cy="5908432"/>
          </a:xfrm>
          <a:prstGeom prst="rect">
            <a:avLst/>
          </a:prstGeom>
        </p:spPr>
      </p:pic>
      <p:sp>
        <p:nvSpPr>
          <p:cNvPr id="3" name="副标题 2"/>
          <p:cNvSpPr>
            <a:spLocks noGrp="1"/>
          </p:cNvSpPr>
          <p:nvPr>
            <p:ph type="subTitle" idx="1"/>
          </p:nvPr>
        </p:nvSpPr>
        <p:spPr>
          <a:xfrm>
            <a:off x="249110" y="3670953"/>
            <a:ext cx="11670326" cy="530587"/>
          </a:xfrm>
          <a:prstGeom prst="rect">
            <a:avLst/>
          </a:prstGeom>
        </p:spPr>
        <p:txBody>
          <a:bodyPr>
            <a:normAutofit/>
          </a:bodyPr>
          <a:lstStyle>
            <a:lvl1pPr marL="0" indent="0" algn="ctr">
              <a:buNone/>
              <a:defRPr sz="2400" b="1">
                <a:solidFill>
                  <a:srgbClr val="333333"/>
                </a:solidFill>
                <a:effectLst>
                  <a:outerShdw blurRad="38100" dist="38100" dir="2700000" algn="tl">
                    <a:srgbClr val="000000">
                      <a:alpha val="43137"/>
                    </a:srgbClr>
                  </a:outerShdw>
                </a:effectLst>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7" name="Text Box 4"/>
          <p:cNvSpPr txBox="1">
            <a:spLocks noChangeArrowheads="1"/>
          </p:cNvSpPr>
          <p:nvPr userDrawn="1"/>
        </p:nvSpPr>
        <p:spPr bwMode="auto">
          <a:xfrm>
            <a:off x="490074" y="4386477"/>
            <a:ext cx="11253353" cy="1701354"/>
          </a:xfrm>
          <a:prstGeom prst="rect">
            <a:avLst/>
          </a:prstGeom>
          <a:noFill/>
          <a:ln>
            <a:noFill/>
          </a:ln>
          <a:effectLst/>
          <a:extLst>
            <a:ext uri="{909E8E84-426E-40dd-AFC4-6F175D3DCCD1}">
              <a14:hiddenFill xmlns="" xmlns:a14="http://schemas.microsoft.com/office/drawing/2010/main">
                <a:solidFill>
                  <a:srgbClr val="003366"/>
                </a:solidFill>
              </a14:hiddenFill>
            </a:ext>
            <a:ext uri="{91240B29-F687-4f45-9708-019B960494DF}">
              <a14:hiddenLine xmlns="" xmlns:a14="http://schemas.microsoft.com/office/drawing/2010/main" w="25400" algn="ctr">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endParaRPr lang="zh-CN" altLang="en-US" sz="2400" dirty="0">
              <a:solidFill>
                <a:srgbClr val="333333"/>
              </a:solidFill>
              <a:effectLst>
                <a:outerShdw blurRad="38100" dist="38100" dir="2700000" algn="tl">
                  <a:srgbClr val="C0C0C0"/>
                </a:outerShdw>
              </a:effectLst>
              <a:ea typeface="华文行楷" pitchFamily="2" charset="-122"/>
            </a:endParaRPr>
          </a:p>
          <a:p>
            <a:pPr algn="ctr">
              <a:spcBef>
                <a:spcPts val="1500"/>
              </a:spcBef>
              <a:defRPr/>
            </a:pPr>
            <a:endParaRPr lang="en-US" altLang="zh-CN" sz="1800" dirty="0">
              <a:solidFill>
                <a:srgbClr val="333333"/>
              </a:solidFill>
              <a:effectLst>
                <a:outerShdw blurRad="38100" dist="38100" dir="2700000" algn="tl">
                  <a:srgbClr val="C0C0C0"/>
                </a:outerShdw>
              </a:effectLst>
              <a:ea typeface="黑体" pitchFamily="2" charset="-122"/>
            </a:endParaRPr>
          </a:p>
          <a:p>
            <a:pPr algn="ctr">
              <a:spcBef>
                <a:spcPts val="4000"/>
              </a:spcBef>
              <a:defRPr/>
            </a:pPr>
            <a:fld id="{2DD5252F-05D3-4824-88B1-56055C85E827}" type="datetime3">
              <a:rPr lang="zh-CN" altLang="en-US" sz="1800">
                <a:solidFill>
                  <a:srgbClr val="333333"/>
                </a:solidFill>
                <a:effectLst>
                  <a:outerShdw blurRad="38100" dist="38100" dir="2700000" algn="tl">
                    <a:srgbClr val="C0C0C0"/>
                  </a:outerShdw>
                </a:effectLst>
                <a:ea typeface="黑体" pitchFamily="2" charset="-122"/>
              </a:rPr>
              <a:pPr algn="ctr">
                <a:spcBef>
                  <a:spcPts val="4000"/>
                </a:spcBef>
                <a:defRPr/>
              </a:pPr>
              <a:t>2022年3月30日星期三</a:t>
            </a:fld>
            <a:endParaRPr lang="en-US" altLang="zh-CN" sz="1800" dirty="0">
              <a:solidFill>
                <a:srgbClr val="333333"/>
              </a:solidFill>
              <a:effectLst>
                <a:outerShdw blurRad="38100" dist="38100" dir="2700000" algn="tl">
                  <a:srgbClr val="C0C0C0"/>
                </a:outerShdw>
              </a:effectLst>
              <a:ea typeface="黑体" pitchFamily="2" charset="-122"/>
            </a:endParaRPr>
          </a:p>
        </p:txBody>
      </p:sp>
      <p:sp>
        <p:nvSpPr>
          <p:cNvPr id="10" name="矩形 9">
            <a:extLst>
              <a:ext uri="{FF2B5EF4-FFF2-40B4-BE49-F238E27FC236}">
                <a16:creationId xmlns:a16="http://schemas.microsoft.com/office/drawing/2014/main" id="{38DDF802-6843-4D83-94E6-F7442D5973E7}"/>
              </a:ext>
            </a:extLst>
          </p:cNvPr>
          <p:cNvSpPr/>
          <p:nvPr userDrawn="1"/>
        </p:nvSpPr>
        <p:spPr>
          <a:xfrm>
            <a:off x="249110" y="2138555"/>
            <a:ext cx="11670326" cy="45719"/>
          </a:xfrm>
          <a:prstGeom prst="rect">
            <a:avLst/>
          </a:prstGeom>
          <a:solidFill>
            <a:srgbClr val="234C9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C4FCE6-2BF4-4E72-906D-135832314853}"/>
              </a:ext>
            </a:extLst>
          </p:cNvPr>
          <p:cNvPicPr>
            <a:picLocks noChangeAspect="1"/>
          </p:cNvPicPr>
          <p:nvPr userDrawn="1"/>
        </p:nvPicPr>
        <p:blipFill>
          <a:blip r:embed="rId4"/>
          <a:stretch>
            <a:fillRect/>
          </a:stretch>
        </p:blipFill>
        <p:spPr>
          <a:xfrm>
            <a:off x="3312587" y="2370891"/>
            <a:ext cx="5608326" cy="621949"/>
          </a:xfrm>
          <a:prstGeom prst="rect">
            <a:avLst/>
          </a:prstGeom>
        </p:spPr>
      </p:pic>
      <p:sp>
        <p:nvSpPr>
          <p:cNvPr id="12" name="文本框 11">
            <a:extLst>
              <a:ext uri="{FF2B5EF4-FFF2-40B4-BE49-F238E27FC236}">
                <a16:creationId xmlns:a16="http://schemas.microsoft.com/office/drawing/2014/main" id="{D6AF2C7D-E690-49E1-B55C-1EF236EF5635}"/>
              </a:ext>
            </a:extLst>
          </p:cNvPr>
          <p:cNvSpPr txBox="1"/>
          <p:nvPr userDrawn="1"/>
        </p:nvSpPr>
        <p:spPr>
          <a:xfrm>
            <a:off x="260836" y="5237154"/>
            <a:ext cx="11682052" cy="369332"/>
          </a:xfrm>
          <a:prstGeom prst="rect">
            <a:avLst/>
          </a:prstGeom>
          <a:noFill/>
        </p:spPr>
        <p:txBody>
          <a:bodyPr wrap="square" rtlCol="0">
            <a:spAutoFit/>
          </a:bodyPr>
          <a:lstStyle/>
          <a:p>
            <a:pPr algn="ct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信息与电子工程导论</a:t>
            </a: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课程组</a:t>
            </a:r>
          </a:p>
        </p:txBody>
      </p:sp>
      <p:sp>
        <p:nvSpPr>
          <p:cNvPr id="13" name="文本框 12">
            <a:extLst>
              <a:ext uri="{FF2B5EF4-FFF2-40B4-BE49-F238E27FC236}">
                <a16:creationId xmlns:a16="http://schemas.microsoft.com/office/drawing/2014/main" id="{2519AB98-A5A1-4916-95AC-A880A8D8B94F}"/>
              </a:ext>
            </a:extLst>
          </p:cNvPr>
          <p:cNvSpPr txBox="1"/>
          <p:nvPr userDrawn="1"/>
        </p:nvSpPr>
        <p:spPr>
          <a:xfrm>
            <a:off x="249110" y="2995274"/>
            <a:ext cx="11693778" cy="400110"/>
          </a:xfrm>
          <a:prstGeom prst="rect">
            <a:avLst/>
          </a:prstGeom>
          <a:noFill/>
        </p:spPr>
        <p:txBody>
          <a:bodyPr wrap="square" rtlCol="0">
            <a:spAutoFit/>
          </a:bodyPr>
          <a:lstStyle/>
          <a:p>
            <a:pPr algn="ctr"/>
            <a:r>
              <a:rPr lang="en-US" altLang="zh-CN" sz="2000" dirty="0">
                <a:solidFill>
                  <a:schemeClr val="bg1"/>
                </a:solidFill>
              </a:rPr>
              <a:t>Introduction to Information Science and Electronic Engineering</a:t>
            </a:r>
            <a:endParaRPr lang="zh-CN" altLang="en-US" sz="2000" dirty="0">
              <a:solidFill>
                <a:schemeClr val="bg1"/>
              </a:solidFill>
            </a:endParaRPr>
          </a:p>
        </p:txBody>
      </p:sp>
    </p:spTree>
    <p:extLst>
      <p:ext uri="{BB962C8B-B14F-4D97-AF65-F5344CB8AC3E}">
        <p14:creationId xmlns:p14="http://schemas.microsoft.com/office/powerpoint/2010/main" val="39244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9615" y="764293"/>
            <a:ext cx="11298116" cy="437186"/>
          </a:xfrm>
          <a:prstGeom prst="rect">
            <a:avLst/>
          </a:prstGeom>
        </p:spPr>
        <p:txBody>
          <a:bodyPr>
            <a:noAutofit/>
          </a:bodyPr>
          <a:lstStyle>
            <a:lvl1pPr algn="l">
              <a:defRPr sz="2400" b="1" baseline="0">
                <a:solidFill>
                  <a:srgbClr val="B01F24"/>
                </a:solidFill>
                <a:latin typeface="Georgia" panose="02040502050405020303" pitchFamily="18" charset="0"/>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a:xfrm>
            <a:off x="439615" y="1433016"/>
            <a:ext cx="11298116" cy="4932616"/>
          </a:xfrm>
          <a:prstGeom prst="rect">
            <a:avLst/>
          </a:prstGeom>
        </p:spPr>
        <p:txBody>
          <a:bodyPr/>
          <a:lstStyle>
            <a:lvl1pPr marL="266400" indent="-266400">
              <a:lnSpc>
                <a:spcPct val="150000"/>
              </a:lnSpc>
              <a:spcBef>
                <a:spcPts val="720"/>
              </a:spcBef>
              <a:spcAft>
                <a:spcPts val="240"/>
              </a:spcAft>
              <a:buFont typeface="Wingdings" pitchFamily="2" charset="2"/>
              <a:buChar char=""/>
              <a:defRPr sz="2000" b="1" baseline="0">
                <a:solidFill>
                  <a:srgbClr val="333333"/>
                </a:solidFill>
                <a:latin typeface="Georgia" panose="02040502050405020303" pitchFamily="18" charset="0"/>
                <a:ea typeface="微软雅黑" pitchFamily="34" charset="-122"/>
              </a:defRPr>
            </a:lvl1pPr>
            <a:lvl2pPr marL="712800" indent="-270000">
              <a:lnSpc>
                <a:spcPct val="150000"/>
              </a:lnSpc>
              <a:spcBef>
                <a:spcPts val="36"/>
              </a:spcBef>
              <a:spcAft>
                <a:spcPts val="12"/>
              </a:spcAft>
              <a:defRPr sz="1800" b="1" baseline="0">
                <a:solidFill>
                  <a:srgbClr val="333333"/>
                </a:solidFill>
                <a:latin typeface="Georgia" panose="02040502050405020303" pitchFamily="18" charset="0"/>
                <a:ea typeface="微软雅黑" pitchFamily="34" charset="-122"/>
              </a:defRPr>
            </a:lvl2pPr>
            <a:lvl3pPr marL="1072800" indent="-176400">
              <a:lnSpc>
                <a:spcPct val="150000"/>
              </a:lnSpc>
              <a:spcBef>
                <a:spcPts val="36"/>
              </a:spcBef>
              <a:spcAft>
                <a:spcPts val="12"/>
              </a:spcAft>
              <a:defRPr sz="1600" b="1" baseline="0">
                <a:solidFill>
                  <a:srgbClr val="333333"/>
                </a:solidFill>
                <a:latin typeface="Georgia" panose="02040502050405020303" pitchFamily="18" charset="0"/>
                <a:ea typeface="微软雅黑" pitchFamily="34" charset="-122"/>
              </a:defRPr>
            </a:lvl3pPr>
            <a:lvl4pPr marL="1440000" indent="-187200">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4pPr>
            <a:lvl5pPr>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5p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352921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27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gi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矩形 13"/>
          <p:cNvSpPr/>
          <p:nvPr userDrawn="1"/>
        </p:nvSpPr>
        <p:spPr>
          <a:xfrm>
            <a:off x="251997" y="420329"/>
            <a:ext cx="11688001" cy="6177501"/>
          </a:xfrm>
          <a:prstGeom prst="rect">
            <a:avLst/>
          </a:prstGeom>
          <a:noFill/>
          <a:ln>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同侧圆角矩形 7"/>
          <p:cNvSpPr/>
          <p:nvPr userDrawn="1"/>
        </p:nvSpPr>
        <p:spPr>
          <a:xfrm>
            <a:off x="251998" y="250443"/>
            <a:ext cx="11688001" cy="306000"/>
          </a:xfrm>
          <a:prstGeom prst="round2SameRect">
            <a:avLst>
              <a:gd name="adj1" fmla="val 25074"/>
              <a:gd name="adj2" fmla="val 0"/>
            </a:avLst>
          </a:prstGeom>
          <a:solidFill>
            <a:schemeClr val="bg1"/>
          </a:solidFill>
          <a:ln w="25400">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Arial" pitchFamily="34" charset="0"/>
              </a:rPr>
              <a:t>85120030</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信息与电子工程导论  </a:t>
            </a:r>
            <a:r>
              <a:rPr kumimoji="0" lang="en-US"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4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逻辑与数字系统  </a:t>
            </a:r>
            <a:r>
              <a:rPr kumimoji="0" lang="en-US"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4.4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嵌入式系统和</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EDA</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技术</a:t>
            </a:r>
          </a:p>
        </p:txBody>
      </p:sp>
      <p:sp>
        <p:nvSpPr>
          <p:cNvPr id="10" name="同侧圆角矩形 7">
            <a:extLst>
              <a:ext uri="{FF2B5EF4-FFF2-40B4-BE49-F238E27FC236}">
                <a16:creationId xmlns:a16="http://schemas.microsoft.com/office/drawing/2014/main" id="{8EA5BE96-2739-4E0D-83CE-DE4E18FAD360}"/>
              </a:ext>
            </a:extLst>
          </p:cNvPr>
          <p:cNvSpPr/>
          <p:nvPr userDrawn="1"/>
        </p:nvSpPr>
        <p:spPr>
          <a:xfrm>
            <a:off x="251996" y="250443"/>
            <a:ext cx="1100495" cy="306000"/>
          </a:xfrm>
          <a:prstGeom prst="round2SameRect">
            <a:avLst>
              <a:gd name="adj1" fmla="val 25074"/>
              <a:gd name="adj2" fmla="val 0"/>
            </a:avLst>
          </a:prstGeom>
          <a:solidFill>
            <a:srgbClr val="003F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endParaRPr>
          </a:p>
        </p:txBody>
      </p:sp>
      <p:sp>
        <p:nvSpPr>
          <p:cNvPr id="13" name="矩形 12">
            <a:extLst>
              <a:ext uri="{FF2B5EF4-FFF2-40B4-BE49-F238E27FC236}">
                <a16:creationId xmlns:a16="http://schemas.microsoft.com/office/drawing/2014/main" id="{81277221-C190-4B20-B538-29860DBD821B}"/>
              </a:ext>
            </a:extLst>
          </p:cNvPr>
          <p:cNvSpPr/>
          <p:nvPr userDrawn="1"/>
        </p:nvSpPr>
        <p:spPr>
          <a:xfrm>
            <a:off x="1307842" y="260170"/>
            <a:ext cx="85723" cy="296273"/>
          </a:xfrm>
          <a:prstGeom prst="rect">
            <a:avLst/>
          </a:prstGeom>
          <a:solidFill>
            <a:srgbClr val="003F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36"/>
          <p:cNvSpPr>
            <a:spLocks noChangeArrowheads="1"/>
          </p:cNvSpPr>
          <p:nvPr userDrawn="1"/>
        </p:nvSpPr>
        <p:spPr bwMode="auto">
          <a:xfrm>
            <a:off x="5887505" y="6461537"/>
            <a:ext cx="416984" cy="288925"/>
          </a:xfrm>
          <a:prstGeom prst="ellipse">
            <a:avLst/>
          </a:prstGeom>
          <a:solidFill>
            <a:srgbClr val="F3F3F3"/>
          </a:solidFill>
          <a:ln w="22225" algn="ctr">
            <a:solidFill>
              <a:srgbClr val="003F8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p>
            <a:pPr algn="ctr"/>
            <a:fld id="{4B9884D0-9C6F-4B58-8530-0C8AC02EC7F6}" type="slidenum">
              <a:rPr lang="zh-CN" altLang="en-US" sz="1800" b="0">
                <a:solidFill>
                  <a:srgbClr val="003F88"/>
                </a:solidFill>
                <a:latin typeface="Brush Script MT" pitchFamily="66" charset="0"/>
                <a:ea typeface="黑体" pitchFamily="2" charset="-122"/>
              </a:rPr>
              <a:pPr algn="ctr"/>
              <a:t>‹#›</a:t>
            </a:fld>
            <a:endParaRPr lang="en-US" altLang="zh-CN" sz="1800" b="0" dirty="0">
              <a:solidFill>
                <a:srgbClr val="003F88"/>
              </a:solidFill>
              <a:latin typeface="Brush Script MT" pitchFamily="66" charset="0"/>
              <a:ea typeface="黑体" pitchFamily="2" charset="-122"/>
            </a:endParaRPr>
          </a:p>
        </p:txBody>
      </p:sp>
      <p:pic>
        <p:nvPicPr>
          <p:cNvPr id="6" name="图片 5">
            <a:extLst>
              <a:ext uri="{FF2B5EF4-FFF2-40B4-BE49-F238E27FC236}">
                <a16:creationId xmlns:a16="http://schemas.microsoft.com/office/drawing/2014/main" id="{A66BDF0B-F249-4FED-A02A-187654B5AD77}"/>
              </a:ext>
            </a:extLst>
          </p:cNvPr>
          <p:cNvPicPr>
            <a:picLocks noChangeAspect="1"/>
          </p:cNvPicPr>
          <p:nvPr userDrawn="1"/>
        </p:nvPicPr>
        <p:blipFill>
          <a:blip r:embed="rId5"/>
          <a:stretch>
            <a:fillRect/>
          </a:stretch>
        </p:blipFill>
        <p:spPr>
          <a:xfrm>
            <a:off x="337721" y="240253"/>
            <a:ext cx="970121" cy="310039"/>
          </a:xfrm>
          <a:prstGeom prst="rect">
            <a:avLst/>
          </a:prstGeom>
        </p:spPr>
      </p:pic>
    </p:spTree>
    <p:extLst>
      <p:ext uri="{BB962C8B-B14F-4D97-AF65-F5344CB8AC3E}">
        <p14:creationId xmlns:p14="http://schemas.microsoft.com/office/powerpoint/2010/main" val="110197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p:cNvSpPr>
            <a:spLocks noGrp="1"/>
          </p:cNvSpPr>
          <p:nvPr>
            <p:ph type="subTitle" idx="1"/>
          </p:nvPr>
        </p:nvSpPr>
        <p:spPr/>
        <p:txBody>
          <a:bodyPr/>
          <a:lstStyle/>
          <a:p>
            <a:r>
              <a:rPr lang="en-US" altLang="zh-CN" dirty="0"/>
              <a:t>4.4</a:t>
            </a:r>
            <a:r>
              <a:rPr lang="zh-CN" altLang="en-US" dirty="0"/>
              <a:t> 嵌入式系统和</a:t>
            </a:r>
            <a:r>
              <a:rPr lang="en-US" altLang="zh-CN" dirty="0"/>
              <a:t>EDA</a:t>
            </a:r>
            <a:r>
              <a:rPr lang="zh-CN" altLang="en-US" dirty="0"/>
              <a:t>技术</a:t>
            </a:r>
          </a:p>
        </p:txBody>
      </p:sp>
      <p:sp>
        <p:nvSpPr>
          <p:cNvPr id="8" name="Text Box 4"/>
          <p:cNvSpPr txBox="1">
            <a:spLocks noChangeArrowheads="1"/>
          </p:cNvSpPr>
          <p:nvPr/>
        </p:nvSpPr>
        <p:spPr bwMode="auto">
          <a:xfrm>
            <a:off x="1891556" y="4386478"/>
            <a:ext cx="8440015" cy="442035"/>
          </a:xfrm>
          <a:prstGeom prst="rect">
            <a:avLst/>
          </a:prstGeom>
          <a:noFill/>
          <a:ln>
            <a:noFill/>
          </a:ln>
          <a:effectLst/>
          <a:extLst>
            <a:ext uri="{909E8E84-426E-40dd-AFC4-6F175D3DCCD1}">
              <a14:hiddenFill xmlns="" xmlns:a14="http://schemas.microsoft.com/office/drawing/2010/main">
                <a:solidFill>
                  <a:srgbClr val="003366"/>
                </a:solidFill>
              </a14:hiddenFill>
            </a:ext>
            <a:ext uri="{91240B29-F687-4f45-9708-019B960494DF}">
              <a14:hiddenLine xmlns="" xmlns:a14="http://schemas.microsoft.com/office/drawing/2010/main" w="25400" algn="ctr">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r>
              <a:rPr lang="zh-CN" altLang="en-US" sz="2400">
                <a:solidFill>
                  <a:srgbClr val="333333"/>
                </a:solidFill>
                <a:effectLst>
                  <a:outerShdw blurRad="38100" dist="38100" dir="2700000" algn="tl">
                    <a:srgbClr val="C0C0C0"/>
                  </a:outerShdw>
                </a:effectLst>
                <a:ea typeface="华文行楷" pitchFamily="2" charset="-122"/>
              </a:rPr>
              <a:t>主讲：马蔚</a:t>
            </a:r>
            <a:endParaRPr lang="zh-CN" altLang="en-US" sz="2400" dirty="0">
              <a:solidFill>
                <a:srgbClr val="333333"/>
              </a:solidFill>
              <a:effectLst>
                <a:outerShdw blurRad="38100" dist="38100" dir="2700000" algn="tl">
                  <a:srgbClr val="C0C0C0"/>
                </a:outerShdw>
              </a:effectLst>
              <a:ea typeface="华文行楷" pitchFamily="2" charset="-122"/>
            </a:endParaRPr>
          </a:p>
        </p:txBody>
      </p:sp>
    </p:spTree>
    <p:extLst>
      <p:ext uri="{BB962C8B-B14F-4D97-AF65-F5344CB8AC3E}">
        <p14:creationId xmlns:p14="http://schemas.microsoft.com/office/powerpoint/2010/main" val="80260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微控制器 </a:t>
            </a:r>
            <a:r>
              <a:rPr lang="en-US" altLang="zh-CN"/>
              <a:t>MCU</a:t>
            </a:r>
            <a:endParaRPr lang="zh-CN" altLang="en-US" dirty="0"/>
          </a:p>
        </p:txBody>
      </p:sp>
      <p:sp>
        <p:nvSpPr>
          <p:cNvPr id="3" name="内容占位符 2"/>
          <p:cNvSpPr>
            <a:spLocks noGrp="1"/>
          </p:cNvSpPr>
          <p:nvPr>
            <p:ph idx="1"/>
          </p:nvPr>
        </p:nvSpPr>
        <p:spPr/>
        <p:txBody>
          <a:bodyPr/>
          <a:lstStyle/>
          <a:p>
            <a:r>
              <a:rPr lang="zh-CN" altLang="en-US"/>
              <a:t>一般以一种微处理器的</a:t>
            </a:r>
            <a:r>
              <a:rPr lang="en-US" altLang="zh-CN"/>
              <a:t>CPU</a:t>
            </a:r>
            <a:r>
              <a:rPr lang="zh-CN" altLang="en-US"/>
              <a:t>为核心，芯片内部集成</a:t>
            </a:r>
            <a:r>
              <a:rPr lang="en-US" altLang="zh-CN"/>
              <a:t>ROM/RAM/ EPROM </a:t>
            </a:r>
            <a:r>
              <a:rPr lang="zh-CN" altLang="en-US"/>
              <a:t>、</a:t>
            </a:r>
            <a:r>
              <a:rPr lang="en-US" altLang="zh-CN"/>
              <a:t>Flash RAM </a:t>
            </a:r>
            <a:r>
              <a:rPr lang="zh-CN" altLang="en-US"/>
              <a:t>、总线、总线逻辑、定时</a:t>
            </a:r>
            <a:r>
              <a:rPr lang="en-US" altLang="zh-CN"/>
              <a:t>/</a:t>
            </a:r>
            <a:r>
              <a:rPr lang="zh-CN" altLang="en-US"/>
              <a:t>计数器、看门狗、</a:t>
            </a:r>
            <a:r>
              <a:rPr lang="en-US" altLang="zh-CN"/>
              <a:t>I/O</a:t>
            </a:r>
            <a:r>
              <a:rPr lang="zh-CN" altLang="en-US"/>
              <a:t>、串行口、脉宽调制输出、</a:t>
            </a:r>
            <a:r>
              <a:rPr lang="en-US" altLang="zh-CN"/>
              <a:t>A/D</a:t>
            </a:r>
            <a:r>
              <a:rPr lang="zh-CN" altLang="en-US"/>
              <a:t>、</a:t>
            </a:r>
            <a:r>
              <a:rPr lang="en-US" altLang="zh-CN"/>
              <a:t>D/A</a:t>
            </a:r>
            <a:r>
              <a:rPr lang="zh-CN" altLang="en-US"/>
              <a:t>等各种必要功能和外设。</a:t>
            </a:r>
          </a:p>
          <a:p>
            <a:r>
              <a:rPr lang="zh-CN" altLang="en-US"/>
              <a:t>典型代表是单片机，常见的是</a:t>
            </a:r>
            <a:r>
              <a:rPr lang="en-US" altLang="zh-CN"/>
              <a:t>C51 </a:t>
            </a:r>
            <a:r>
              <a:rPr lang="zh-CN" altLang="en-US"/>
              <a:t>、</a:t>
            </a:r>
            <a:r>
              <a:rPr lang="en-US" altLang="zh-CN"/>
              <a:t>AVR </a:t>
            </a:r>
            <a:r>
              <a:rPr lang="zh-CN" altLang="en-US"/>
              <a:t>、</a:t>
            </a:r>
            <a:r>
              <a:rPr lang="en-US" altLang="zh-CN"/>
              <a:t>MSP430 </a:t>
            </a:r>
            <a:r>
              <a:rPr lang="zh-CN" altLang="en-US"/>
              <a:t>、</a:t>
            </a:r>
            <a:r>
              <a:rPr lang="en-US" altLang="zh-CN"/>
              <a:t>PIC </a:t>
            </a:r>
            <a:r>
              <a:rPr lang="zh-CN" altLang="en-US"/>
              <a:t>、</a:t>
            </a:r>
            <a:r>
              <a:rPr lang="en-US" altLang="zh-CN"/>
              <a:t>STM32</a:t>
            </a:r>
            <a:r>
              <a:rPr lang="zh-CN" altLang="en-US"/>
              <a:t>（</a:t>
            </a:r>
            <a:r>
              <a:rPr lang="en-US" altLang="zh-CN"/>
              <a:t>ARM Cortex-M</a:t>
            </a:r>
            <a:r>
              <a:rPr lang="zh-CN" altLang="en-US"/>
              <a:t>系列）等。</a:t>
            </a:r>
          </a:p>
          <a:p>
            <a:r>
              <a:rPr lang="zh-CN" altLang="en-US"/>
              <a:t>最大特点是单片化，体积小，从而使功耗和成本下降、可靠性提高。</a:t>
            </a:r>
          </a:p>
          <a:p>
            <a:r>
              <a:rPr lang="zh-CN" altLang="en-US"/>
              <a:t>片上外设资源一般比较丰富，适合应用于控制领域。</a:t>
            </a:r>
          </a:p>
          <a:p>
            <a:r>
              <a:rPr lang="zh-CN" altLang="en-US"/>
              <a:t>目前嵌入式系统工业的主流。</a:t>
            </a:r>
            <a:endParaRPr lang="zh-CN" altLang="en-US" dirty="0"/>
          </a:p>
        </p:txBody>
      </p:sp>
      <p:pic>
        <p:nvPicPr>
          <p:cNvPr id="4" name="图片 3"/>
          <p:cNvPicPr>
            <a:picLocks noChangeAspect="1"/>
          </p:cNvPicPr>
          <p:nvPr/>
        </p:nvPicPr>
        <p:blipFill rotWithShape="1">
          <a:blip r:embed="rId2">
            <a:clrChange>
              <a:clrFrom>
                <a:srgbClr val="FFFFFF"/>
              </a:clrFrom>
              <a:clrTo>
                <a:srgbClr val="FFFFFF">
                  <a:alpha val="0"/>
                </a:srgbClr>
              </a:clrTo>
            </a:clrChange>
          </a:blip>
          <a:srcRect l="12023" t="4711" r="16188" b="7826"/>
          <a:stretch/>
        </p:blipFill>
        <p:spPr>
          <a:xfrm>
            <a:off x="10108623" y="4862731"/>
            <a:ext cx="1219200" cy="1124505"/>
          </a:xfrm>
          <a:prstGeom prst="rect">
            <a:avLst/>
          </a:prstGeom>
        </p:spPr>
      </p:pic>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8241696" y="4989584"/>
            <a:ext cx="1567855" cy="1104123"/>
          </a:xfrm>
          <a:prstGeom prst="rect">
            <a:avLst/>
          </a:prstGeom>
        </p:spPr>
      </p:pic>
    </p:spTree>
    <p:extLst>
      <p:ext uri="{BB962C8B-B14F-4D97-AF65-F5344CB8AC3E}">
        <p14:creationId xmlns:p14="http://schemas.microsoft.com/office/powerpoint/2010/main" val="198558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a:t>
            </a:r>
            <a:r>
              <a:rPr lang="en-US" altLang="zh-CN" dirty="0"/>
              <a:t>MCU</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203377088"/>
              </p:ext>
            </p:extLst>
          </p:nvPr>
        </p:nvGraphicFramePr>
        <p:xfrm>
          <a:off x="756974" y="1365190"/>
          <a:ext cx="10661069" cy="3687069"/>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3026168313"/>
                    </a:ext>
                  </a:extLst>
                </a:gridCol>
                <a:gridCol w="976746">
                  <a:extLst>
                    <a:ext uri="{9D8B030D-6E8A-4147-A177-3AD203B41FA5}">
                      <a16:colId xmlns:a16="http://schemas.microsoft.com/office/drawing/2014/main" val="3194152861"/>
                    </a:ext>
                  </a:extLst>
                </a:gridCol>
                <a:gridCol w="838200">
                  <a:extLst>
                    <a:ext uri="{9D8B030D-6E8A-4147-A177-3AD203B41FA5}">
                      <a16:colId xmlns:a16="http://schemas.microsoft.com/office/drawing/2014/main" val="1805501363"/>
                    </a:ext>
                  </a:extLst>
                </a:gridCol>
                <a:gridCol w="1909902">
                  <a:extLst>
                    <a:ext uri="{9D8B030D-6E8A-4147-A177-3AD203B41FA5}">
                      <a16:colId xmlns:a16="http://schemas.microsoft.com/office/drawing/2014/main" val="543297852"/>
                    </a:ext>
                  </a:extLst>
                </a:gridCol>
                <a:gridCol w="2140319">
                  <a:extLst>
                    <a:ext uri="{9D8B030D-6E8A-4147-A177-3AD203B41FA5}">
                      <a16:colId xmlns:a16="http://schemas.microsoft.com/office/drawing/2014/main" val="1700387540"/>
                    </a:ext>
                  </a:extLst>
                </a:gridCol>
                <a:gridCol w="3687539">
                  <a:extLst>
                    <a:ext uri="{9D8B030D-6E8A-4147-A177-3AD203B41FA5}">
                      <a16:colId xmlns:a16="http://schemas.microsoft.com/office/drawing/2014/main" val="452248424"/>
                    </a:ext>
                  </a:extLst>
                </a:gridCol>
              </a:tblGrid>
              <a:tr h="542654">
                <a:tc>
                  <a:txBody>
                    <a:bodyPr/>
                    <a:lstStyle/>
                    <a:p>
                      <a:pPr algn="ctr"/>
                      <a:r>
                        <a:rPr lang="zh-CN" altLang="en-US" sz="2000" baseline="0" dirty="0">
                          <a:latin typeface="Times New Roman" panose="02020603050405020304" pitchFamily="18" charset="0"/>
                          <a:ea typeface="微软雅黑" panose="020B0503020204020204" pitchFamily="34" charset="-122"/>
                        </a:rPr>
                        <a:t>类别</a:t>
                      </a:r>
                    </a:p>
                  </a:txBody>
                  <a:tcPr marL="0" marR="0" marT="0" marB="0" anchor="ctr">
                    <a:solidFill>
                      <a:schemeClr val="accent1">
                        <a:lumMod val="75000"/>
                      </a:schemeClr>
                    </a:solidFill>
                  </a:tcPr>
                </a:tc>
                <a:tc>
                  <a:txBody>
                    <a:bodyPr/>
                    <a:lstStyle/>
                    <a:p>
                      <a:pPr algn="ctr"/>
                      <a:r>
                        <a:rPr lang="zh-CN" altLang="en-US" sz="2000" baseline="0" dirty="0">
                          <a:latin typeface="Times New Roman" panose="02020603050405020304" pitchFamily="18" charset="0"/>
                          <a:ea typeface="微软雅黑" panose="020B0503020204020204" pitchFamily="34" charset="-122"/>
                        </a:rPr>
                        <a:t>架构</a:t>
                      </a:r>
                    </a:p>
                  </a:txBody>
                  <a:tcPr marL="0" marR="0" marT="0" marB="0" anchor="ctr">
                    <a:solidFill>
                      <a:schemeClr val="accent1">
                        <a:lumMod val="75000"/>
                      </a:schemeClr>
                    </a:solidFill>
                  </a:tcPr>
                </a:tc>
                <a:tc>
                  <a:txBody>
                    <a:bodyPr/>
                    <a:lstStyle/>
                    <a:p>
                      <a:pPr algn="ctr"/>
                      <a:r>
                        <a:rPr lang="zh-CN" altLang="en-US" sz="2000" baseline="0" dirty="0">
                          <a:latin typeface="Times New Roman" panose="02020603050405020304" pitchFamily="18" charset="0"/>
                          <a:ea typeface="微软雅黑" panose="020B0503020204020204" pitchFamily="34" charset="-122"/>
                        </a:rPr>
                        <a:t>总线</a:t>
                      </a:r>
                    </a:p>
                  </a:txBody>
                  <a:tcPr marL="0" marR="0" marT="0" marB="0" anchor="ctr">
                    <a:solidFill>
                      <a:schemeClr val="accent1">
                        <a:lumMod val="75000"/>
                      </a:schemeClr>
                    </a:solidFill>
                  </a:tcPr>
                </a:tc>
                <a:tc>
                  <a:txBody>
                    <a:bodyPr/>
                    <a:lstStyle/>
                    <a:p>
                      <a:pPr algn="ctr"/>
                      <a:r>
                        <a:rPr lang="zh-CN" altLang="en-US" sz="2000" baseline="0" dirty="0">
                          <a:latin typeface="Times New Roman" panose="02020603050405020304" pitchFamily="18" charset="0"/>
                          <a:ea typeface="微软雅黑" panose="020B0503020204020204" pitchFamily="34" charset="-122"/>
                        </a:rPr>
                        <a:t>主流型号</a:t>
                      </a:r>
                    </a:p>
                  </a:txBody>
                  <a:tcPr marL="0" marR="0" marT="0" marB="0" anchor="ctr">
                    <a:solidFill>
                      <a:schemeClr val="accent1">
                        <a:lumMod val="75000"/>
                      </a:schemeClr>
                    </a:solidFill>
                  </a:tcPr>
                </a:tc>
                <a:tc>
                  <a:txBody>
                    <a:bodyPr/>
                    <a:lstStyle/>
                    <a:p>
                      <a:pPr algn="ctr"/>
                      <a:r>
                        <a:rPr lang="zh-CN" altLang="en-US" sz="2000" baseline="0" dirty="0">
                          <a:latin typeface="Times New Roman" panose="02020603050405020304" pitchFamily="18" charset="0"/>
                          <a:ea typeface="微软雅黑" panose="020B0503020204020204" pitchFamily="34" charset="-122"/>
                        </a:rPr>
                        <a:t>开发环境</a:t>
                      </a:r>
                    </a:p>
                  </a:txBody>
                  <a:tcPr marL="0" marR="0" marT="0" marB="0" anchor="ctr">
                    <a:solidFill>
                      <a:schemeClr val="accent1">
                        <a:lumMod val="75000"/>
                      </a:schemeClr>
                    </a:solidFill>
                  </a:tcPr>
                </a:tc>
                <a:tc>
                  <a:txBody>
                    <a:bodyPr/>
                    <a:lstStyle/>
                    <a:p>
                      <a:pPr algn="ctr"/>
                      <a:r>
                        <a:rPr lang="zh-CN" altLang="en-US" sz="2000" baseline="0" dirty="0">
                          <a:latin typeface="Times New Roman" panose="02020603050405020304" pitchFamily="18" charset="0"/>
                          <a:ea typeface="微软雅黑" panose="020B0503020204020204" pitchFamily="34" charset="-122"/>
                        </a:rPr>
                        <a:t>说明</a:t>
                      </a:r>
                    </a:p>
                  </a:txBody>
                  <a:tcPr marL="0" marR="0" marT="0" marB="0" anchor="ctr">
                    <a:solidFill>
                      <a:schemeClr val="accent1">
                        <a:lumMod val="75000"/>
                      </a:schemeClr>
                    </a:solidFill>
                  </a:tcPr>
                </a:tc>
                <a:extLst>
                  <a:ext uri="{0D108BD9-81ED-4DB2-BD59-A6C34878D82A}">
                    <a16:rowId xmlns:a16="http://schemas.microsoft.com/office/drawing/2014/main" val="2969410037"/>
                  </a:ext>
                </a:extLst>
              </a:tr>
              <a:tr h="628883">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8051</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C51</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8</a:t>
                      </a:r>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位</a:t>
                      </a:r>
                    </a:p>
                  </a:txBody>
                  <a:tcPr marL="0" marR="0" marT="0" marB="0" anchor="ctr"/>
                </a:tc>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AT89C51</a:t>
                      </a:r>
                    </a:p>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STC89C51</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Keil</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简单，纯</a:t>
                      </a: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IO</a:t>
                      </a:r>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，外设基本靠扩展</a:t>
                      </a:r>
                    </a:p>
                  </a:txBody>
                  <a:tcPr marL="72000" marR="72000" marT="0" marB="0" anchor="ctr"/>
                </a:tc>
                <a:extLst>
                  <a:ext uri="{0D108BD9-81ED-4DB2-BD59-A6C34878D82A}">
                    <a16:rowId xmlns:a16="http://schemas.microsoft.com/office/drawing/2014/main" val="1496976709"/>
                  </a:ext>
                </a:extLst>
              </a:tr>
              <a:tr h="628883">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AVR</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RISC</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8</a:t>
                      </a:r>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位</a:t>
                      </a:r>
                    </a:p>
                  </a:txBody>
                  <a:tcPr marL="0" marR="0" marT="0" marB="0" anchor="ctr"/>
                </a:tc>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Atmega16a</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AVR</a:t>
                      </a: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 Studio/</a:t>
                      </a: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IAR</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较高性能，外设丰富</a:t>
                      </a:r>
                    </a:p>
                  </a:txBody>
                  <a:tcPr marL="72000" marR="72000" marT="0" marB="0" anchor="ctr"/>
                </a:tc>
                <a:extLst>
                  <a:ext uri="{0D108BD9-81ED-4DB2-BD59-A6C34878D82A}">
                    <a16:rowId xmlns:a16="http://schemas.microsoft.com/office/drawing/2014/main" val="626497035"/>
                  </a:ext>
                </a:extLst>
              </a:tr>
              <a:tr h="628883">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PIC</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RISC</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8</a:t>
                      </a:r>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位</a:t>
                      </a:r>
                    </a:p>
                  </a:txBody>
                  <a:tcPr marL="0" marR="0" marT="0" marB="0" anchor="ctr"/>
                </a:tc>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PIC16F873</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MPLAB</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指令少，开发简单</a:t>
                      </a:r>
                    </a:p>
                  </a:txBody>
                  <a:tcPr marL="72000" marR="72000" marT="0" marB="0" anchor="ctr"/>
                </a:tc>
                <a:extLst>
                  <a:ext uri="{0D108BD9-81ED-4DB2-BD59-A6C34878D82A}">
                    <a16:rowId xmlns:a16="http://schemas.microsoft.com/office/drawing/2014/main" val="3007226054"/>
                  </a:ext>
                </a:extLst>
              </a:tr>
              <a:tr h="628883">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MSP430</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RISC</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16</a:t>
                      </a:r>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位</a:t>
                      </a:r>
                    </a:p>
                  </a:txBody>
                  <a:tcPr marL="0" marR="0" marT="0" marB="0" anchor="ctr"/>
                </a:tc>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MSP430F</a:t>
                      </a:r>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系列</a:t>
                      </a:r>
                    </a:p>
                  </a:txBody>
                  <a:tcPr marL="0" marR="0" marT="0" marB="0" anchor="ctr"/>
                </a:tc>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CCS/</a:t>
                      </a: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IAR</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较高性能，外设丰富</a:t>
                      </a:r>
                    </a:p>
                  </a:txBody>
                  <a:tcPr marL="72000" marR="72000" marT="0" marB="0" anchor="ctr"/>
                </a:tc>
                <a:extLst>
                  <a:ext uri="{0D108BD9-81ED-4DB2-BD59-A6C34878D82A}">
                    <a16:rowId xmlns:a16="http://schemas.microsoft.com/office/drawing/2014/main" val="1269312350"/>
                  </a:ext>
                </a:extLst>
              </a:tr>
              <a:tr h="628883">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STM32</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ARM</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pPr algn="ct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32</a:t>
                      </a:r>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位</a:t>
                      </a:r>
                    </a:p>
                  </a:txBody>
                  <a:tcPr marL="0" marR="0" marT="0" marB="0" anchor="ctr"/>
                </a:tc>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STM32F</a:t>
                      </a:r>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系列</a:t>
                      </a:r>
                    </a:p>
                  </a:txBody>
                  <a:tcPr marL="0" marR="0" marT="0" marB="0" anchor="ctr"/>
                </a:tc>
                <a:tc>
                  <a:txBody>
                    <a:bodyPr/>
                    <a:lstStyle/>
                    <a:p>
                      <a:pPr algn="ct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Keil</a:t>
                      </a:r>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a:t>
                      </a: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IAR</a:t>
                      </a:r>
                      <a:endParaRPr lang="zh-CN" altLang="en-US" sz="2000" baseline="0" dirty="0">
                        <a:solidFill>
                          <a:schemeClr val="bg2">
                            <a:lumMod val="25000"/>
                          </a:schemeClr>
                        </a:solidFill>
                        <a:latin typeface="Times New Roman" panose="02020603050405020304" pitchFamily="18" charset="0"/>
                        <a:ea typeface="微软雅黑" panose="020B0503020204020204" pitchFamily="34" charset="-122"/>
                      </a:endParaRPr>
                    </a:p>
                  </a:txBody>
                  <a:tcPr marL="0" marR="0" marT="0" marB="0" anchor="ctr"/>
                </a:tc>
                <a:tc>
                  <a:txBody>
                    <a:bodyPr/>
                    <a:lstStyle/>
                    <a:p>
                      <a:r>
                        <a:rPr lang="en-US" altLang="zh-CN" sz="2000" baseline="0" dirty="0">
                          <a:solidFill>
                            <a:schemeClr val="bg2">
                              <a:lumMod val="25000"/>
                            </a:schemeClr>
                          </a:solidFill>
                          <a:latin typeface="Times New Roman" panose="02020603050405020304" pitchFamily="18" charset="0"/>
                          <a:ea typeface="微软雅黑" panose="020B0503020204020204" pitchFamily="34" charset="-122"/>
                        </a:rPr>
                        <a:t>ARM Cortex</a:t>
                      </a:r>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架构，主流</a:t>
                      </a:r>
                      <a:r>
                        <a:rPr lang="en-US" altLang="zh-CN" sz="2000" baseline="0" dirty="0" err="1">
                          <a:solidFill>
                            <a:schemeClr val="bg2">
                              <a:lumMod val="25000"/>
                            </a:schemeClr>
                          </a:solidFill>
                          <a:latin typeface="Times New Roman" panose="02020603050405020304" pitchFamily="18" charset="0"/>
                          <a:ea typeface="微软雅黑" panose="020B0503020204020204" pitchFamily="34" charset="-122"/>
                        </a:rPr>
                        <a:t>MCU</a:t>
                      </a:r>
                      <a:r>
                        <a:rPr lang="zh-CN" altLang="en-US" sz="2000" baseline="0" dirty="0">
                          <a:solidFill>
                            <a:schemeClr val="bg2">
                              <a:lumMod val="25000"/>
                            </a:schemeClr>
                          </a:solidFill>
                          <a:latin typeface="Times New Roman" panose="02020603050405020304" pitchFamily="18" charset="0"/>
                          <a:ea typeface="微软雅黑" panose="020B0503020204020204" pitchFamily="34" charset="-122"/>
                        </a:rPr>
                        <a:t>，高性能，可运行微操作系统</a:t>
                      </a:r>
                    </a:p>
                  </a:txBody>
                  <a:tcPr marL="72000" marR="72000" marT="0" marB="0" anchor="ctr"/>
                </a:tc>
                <a:extLst>
                  <a:ext uri="{0D108BD9-81ED-4DB2-BD59-A6C34878D82A}">
                    <a16:rowId xmlns:a16="http://schemas.microsoft.com/office/drawing/2014/main" val="4211273775"/>
                  </a:ext>
                </a:extLst>
              </a:tr>
            </a:tbl>
          </a:graphicData>
        </a:graphic>
      </p:graphicFrame>
      <p:pic>
        <p:nvPicPr>
          <p:cNvPr id="5" name="图片 4"/>
          <p:cNvPicPr>
            <a:picLocks noChangeAspect="1"/>
          </p:cNvPicPr>
          <p:nvPr/>
        </p:nvPicPr>
        <p:blipFill>
          <a:blip r:embed="rId2"/>
          <a:stretch>
            <a:fillRect/>
          </a:stretch>
        </p:blipFill>
        <p:spPr>
          <a:xfrm rot="3076176">
            <a:off x="1179511" y="5671261"/>
            <a:ext cx="1012767" cy="380154"/>
          </a:xfrm>
          <a:prstGeom prst="rect">
            <a:avLst/>
          </a:prstGeom>
        </p:spPr>
      </p:pic>
      <p:pic>
        <p:nvPicPr>
          <p:cNvPr id="6" name="图片 5"/>
          <p:cNvPicPr>
            <a:picLocks noChangeAspect="1"/>
          </p:cNvPicPr>
          <p:nvPr/>
        </p:nvPicPr>
        <p:blipFill>
          <a:blip r:embed="rId3"/>
          <a:stretch>
            <a:fillRect/>
          </a:stretch>
        </p:blipFill>
        <p:spPr>
          <a:xfrm>
            <a:off x="5532905" y="5333195"/>
            <a:ext cx="1037846" cy="1034375"/>
          </a:xfrm>
          <a:prstGeom prst="rect">
            <a:avLst/>
          </a:prstGeom>
        </p:spPr>
      </p:pic>
      <p:pic>
        <p:nvPicPr>
          <p:cNvPr id="7" name="图片 6"/>
          <p:cNvPicPr>
            <a:picLocks noChangeAspect="1"/>
          </p:cNvPicPr>
          <p:nvPr/>
        </p:nvPicPr>
        <p:blipFill>
          <a:blip r:embed="rId4"/>
          <a:stretch>
            <a:fillRect/>
          </a:stretch>
        </p:blipFill>
        <p:spPr>
          <a:xfrm>
            <a:off x="10018183" y="5257760"/>
            <a:ext cx="1103436" cy="1072932"/>
          </a:xfrm>
          <a:prstGeom prst="rect">
            <a:avLst/>
          </a:prstGeom>
        </p:spPr>
      </p:pic>
      <p:pic>
        <p:nvPicPr>
          <p:cNvPr id="8" name="图片 7"/>
          <p:cNvPicPr>
            <a:picLocks noChangeAspect="1"/>
          </p:cNvPicPr>
          <p:nvPr/>
        </p:nvPicPr>
        <p:blipFill>
          <a:blip r:embed="rId5"/>
          <a:stretch>
            <a:fillRect/>
          </a:stretch>
        </p:blipFill>
        <p:spPr>
          <a:xfrm>
            <a:off x="3300863" y="5347386"/>
            <a:ext cx="1117855" cy="1079746"/>
          </a:xfrm>
          <a:prstGeom prst="rect">
            <a:avLst/>
          </a:prstGeom>
        </p:spPr>
      </p:pic>
      <p:pic>
        <p:nvPicPr>
          <p:cNvPr id="9" name="图片 8"/>
          <p:cNvPicPr>
            <a:picLocks noChangeAspect="1"/>
          </p:cNvPicPr>
          <p:nvPr/>
        </p:nvPicPr>
        <p:blipFill>
          <a:blip r:embed="rId6"/>
          <a:stretch>
            <a:fillRect/>
          </a:stretch>
        </p:blipFill>
        <p:spPr>
          <a:xfrm>
            <a:off x="7852296" y="5370071"/>
            <a:ext cx="1058707" cy="960621"/>
          </a:xfrm>
          <a:prstGeom prst="rect">
            <a:avLst/>
          </a:prstGeom>
        </p:spPr>
      </p:pic>
    </p:spTree>
    <p:extLst>
      <p:ext uri="{BB962C8B-B14F-4D97-AF65-F5344CB8AC3E}">
        <p14:creationId xmlns:p14="http://schemas.microsoft.com/office/powerpoint/2010/main" val="54378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DSP</a:t>
            </a:r>
            <a:r>
              <a:rPr lang="zh-CN" altLang="en-US" dirty="0"/>
              <a:t>处理器 </a:t>
            </a:r>
            <a:r>
              <a:rPr lang="en-US" altLang="zh-CN" dirty="0"/>
              <a:t>DSP</a:t>
            </a:r>
            <a:endParaRPr lang="zh-CN" altLang="en-US" dirty="0"/>
          </a:p>
        </p:txBody>
      </p:sp>
      <p:sp>
        <p:nvSpPr>
          <p:cNvPr id="3" name="内容占位符 2"/>
          <p:cNvSpPr>
            <a:spLocks noGrp="1"/>
          </p:cNvSpPr>
          <p:nvPr>
            <p:ph idx="1"/>
          </p:nvPr>
        </p:nvSpPr>
        <p:spPr/>
        <p:txBody>
          <a:bodyPr/>
          <a:lstStyle/>
          <a:p>
            <a:r>
              <a:rPr lang="zh-CN" altLang="en-US" dirty="0"/>
              <a:t>在数字化时代数字信号处理是一门应用广泛的技术，如数字滤波、快速傅里叶变换、谱分析、音视频编码等，传统微处理器在进行这类计算操作时的性能较低，</a:t>
            </a:r>
            <a:r>
              <a:rPr lang="zh-CN" altLang="en-US" dirty="0">
                <a:solidFill>
                  <a:srgbClr val="0070C0"/>
                </a:solidFill>
              </a:rPr>
              <a:t>专门的数字信号处理芯片</a:t>
            </a:r>
            <a:r>
              <a:rPr lang="en-US" altLang="zh-CN" dirty="0"/>
              <a:t>——DSP </a:t>
            </a:r>
            <a:r>
              <a:rPr lang="zh-CN" altLang="en-US" dirty="0"/>
              <a:t>也就应运而生。</a:t>
            </a:r>
            <a:endParaRPr lang="en-US" altLang="zh-CN" dirty="0"/>
          </a:p>
          <a:p>
            <a:r>
              <a:rPr lang="en-US" altLang="zh-CN" dirty="0"/>
              <a:t>DSP</a:t>
            </a:r>
            <a:r>
              <a:rPr lang="zh-CN" altLang="en-US" dirty="0"/>
              <a:t>的系统结构和指令系统针对数字信号处理进行了特殊设计，因而在执行相关操作时具有很高的效率。</a:t>
            </a:r>
            <a:endParaRPr lang="en-US" altLang="zh-CN" dirty="0"/>
          </a:p>
          <a:p>
            <a:r>
              <a:rPr lang="zh-CN" altLang="en-US" dirty="0"/>
              <a:t>在应用中，</a:t>
            </a:r>
            <a:r>
              <a:rPr lang="en-US" altLang="zh-CN" dirty="0"/>
              <a:t>DSP</a:t>
            </a:r>
            <a:r>
              <a:rPr lang="zh-CN" altLang="en-US" dirty="0"/>
              <a:t>总是完成某些特定的任务，硬件和软件需要为应用进行专门定制，因此</a:t>
            </a:r>
            <a:r>
              <a:rPr lang="en-US" altLang="zh-CN" dirty="0"/>
              <a:t>DSP</a:t>
            </a:r>
            <a:r>
              <a:rPr lang="zh-CN" altLang="en-US" dirty="0"/>
              <a:t>是一种嵌入式处理器。</a:t>
            </a:r>
          </a:p>
        </p:txBody>
      </p:sp>
    </p:spTree>
    <p:extLst>
      <p:ext uri="{BB962C8B-B14F-4D97-AF65-F5344CB8AC3E}">
        <p14:creationId xmlns:p14="http://schemas.microsoft.com/office/powerpoint/2010/main" val="394317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片上系统 </a:t>
            </a:r>
            <a:r>
              <a:rPr lang="en-US" altLang="zh-CN"/>
              <a:t>SoC</a:t>
            </a:r>
            <a:endParaRPr lang="en-US" altLang="zh-CN" dirty="0"/>
          </a:p>
        </p:txBody>
      </p:sp>
      <p:sp>
        <p:nvSpPr>
          <p:cNvPr id="3" name="内容占位符 2"/>
          <p:cNvSpPr>
            <a:spLocks noGrp="1"/>
          </p:cNvSpPr>
          <p:nvPr>
            <p:ph idx="1"/>
          </p:nvPr>
        </p:nvSpPr>
        <p:spPr/>
        <p:txBody>
          <a:bodyPr/>
          <a:lstStyle/>
          <a:p>
            <a:r>
              <a:rPr lang="zh-CN" altLang="en-US"/>
              <a:t>利用大规模集成电路技术将某一类应用需要的大多数模块集成在一个芯片上，从而在芯片上实现一个嵌入式系统大部分核心功能，这就是嵌入式片上系统。</a:t>
            </a:r>
          </a:p>
          <a:p>
            <a:r>
              <a:rPr lang="zh-CN" altLang="en-US"/>
              <a:t>嵌入式片上系统极大地简化了嵌入式系统设计的难度，减小了尺寸、降低了成本、提高了可靠性，是嵌入式处理器的一个重要发展趋势。</a:t>
            </a:r>
            <a:endParaRPr lang="zh-CN" altLang="en-US" dirty="0"/>
          </a:p>
        </p:txBody>
      </p:sp>
      <p:pic>
        <p:nvPicPr>
          <p:cNvPr id="50" name="Picture 6" descr="http://web.it.nctu.edu.tw/~etang/Harvard_EMBA/soc-g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995" y="3639318"/>
            <a:ext cx="2705580" cy="2290724"/>
          </a:xfrm>
          <a:prstGeom prst="rect">
            <a:avLst/>
          </a:prstGeom>
          <a:noFill/>
          <a:extLst>
            <a:ext uri="{909E8E84-426E-40DD-AFC4-6F175D3DCCD1}">
              <a14:hiddenFill xmlns:a14="http://schemas.microsoft.com/office/drawing/2010/main">
                <a:solidFill>
                  <a:srgbClr val="FFFFFF"/>
                </a:solidFill>
              </a14:hiddenFill>
            </a:ext>
          </a:extLst>
        </p:spPr>
      </p:pic>
      <p:pic>
        <p:nvPicPr>
          <p:cNvPr id="51" name="图片 50">
            <a:extLst>
              <a:ext uri="{FF2B5EF4-FFF2-40B4-BE49-F238E27FC236}">
                <a16:creationId xmlns:a16="http://schemas.microsoft.com/office/drawing/2014/main" id="{AEEED94C-CFA3-4D77-8ADB-FB20917CAF80}"/>
              </a:ext>
            </a:extLst>
          </p:cNvPr>
          <p:cNvPicPr>
            <a:picLocks noChangeAspect="1"/>
          </p:cNvPicPr>
          <p:nvPr/>
        </p:nvPicPr>
        <p:blipFill>
          <a:blip r:embed="rId3"/>
          <a:stretch>
            <a:fillRect/>
          </a:stretch>
        </p:blipFill>
        <p:spPr>
          <a:xfrm>
            <a:off x="2356384" y="3795316"/>
            <a:ext cx="3560373" cy="2298391"/>
          </a:xfrm>
          <a:prstGeom prst="rect">
            <a:avLst/>
          </a:prstGeom>
        </p:spPr>
      </p:pic>
    </p:spTree>
    <p:extLst>
      <p:ext uri="{BB962C8B-B14F-4D97-AF65-F5344CB8AC3E}">
        <p14:creationId xmlns:p14="http://schemas.microsoft.com/office/powerpoint/2010/main" val="96323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2CFCF-77DF-44FD-A42D-908CC0098E78}"/>
              </a:ext>
            </a:extLst>
          </p:cNvPr>
          <p:cNvSpPr>
            <a:spLocks noGrp="1"/>
          </p:cNvSpPr>
          <p:nvPr>
            <p:ph type="title"/>
          </p:nvPr>
        </p:nvSpPr>
        <p:spPr/>
        <p:txBody>
          <a:bodyPr/>
          <a:lstStyle/>
          <a:p>
            <a:r>
              <a:rPr lang="zh-CN" altLang="en-US"/>
              <a:t>存储器</a:t>
            </a:r>
            <a:endParaRPr lang="zh-CN" altLang="en-US" dirty="0"/>
          </a:p>
        </p:txBody>
      </p:sp>
      <p:sp>
        <p:nvSpPr>
          <p:cNvPr id="3" name="内容占位符 2">
            <a:extLst>
              <a:ext uri="{FF2B5EF4-FFF2-40B4-BE49-F238E27FC236}">
                <a16:creationId xmlns:a16="http://schemas.microsoft.com/office/drawing/2014/main" id="{D49BA7FE-4192-4133-A4B9-5714F5F5B332}"/>
              </a:ext>
            </a:extLst>
          </p:cNvPr>
          <p:cNvSpPr>
            <a:spLocks noGrp="1"/>
          </p:cNvSpPr>
          <p:nvPr>
            <p:ph idx="1"/>
          </p:nvPr>
        </p:nvSpPr>
        <p:spPr>
          <a:xfrm>
            <a:off x="439615" y="1433016"/>
            <a:ext cx="5653000" cy="4932616"/>
          </a:xfrm>
        </p:spPr>
        <p:txBody>
          <a:bodyPr/>
          <a:lstStyle/>
          <a:p>
            <a:r>
              <a:rPr lang="zh-CN" altLang="en-US" dirty="0"/>
              <a:t>嵌入式系统需要存储器来存放数据和执行代码</a:t>
            </a:r>
            <a:endParaRPr lang="en-US" altLang="zh-CN" dirty="0"/>
          </a:p>
          <a:p>
            <a:r>
              <a:rPr lang="zh-CN" altLang="en-US" dirty="0"/>
              <a:t>嵌入式系统的存储器包含</a:t>
            </a:r>
            <a:r>
              <a:rPr lang="en-US" altLang="zh-CN" dirty="0"/>
              <a:t>Cache</a:t>
            </a:r>
            <a:r>
              <a:rPr lang="zh-CN" altLang="en-US" dirty="0"/>
              <a:t>、主存和外存</a:t>
            </a:r>
          </a:p>
          <a:p>
            <a:r>
              <a:rPr lang="en-US" altLang="zh-CN" dirty="0"/>
              <a:t>Cache</a:t>
            </a:r>
            <a:r>
              <a:rPr lang="zh-CN" altLang="en-US" dirty="0"/>
              <a:t>是一种容量小、速度快的存储器阵列</a:t>
            </a:r>
            <a:endParaRPr lang="en-US" altLang="zh-CN" dirty="0"/>
          </a:p>
          <a:p>
            <a:r>
              <a:rPr lang="zh-CN" altLang="en-US" dirty="0"/>
              <a:t>主存是嵌入式微处理器能直接访问的寄存器，用来存放系统和用户的程序及数据</a:t>
            </a:r>
            <a:endParaRPr lang="en-US" altLang="zh-CN" dirty="0"/>
          </a:p>
          <a:p>
            <a:r>
              <a:rPr lang="zh-CN" altLang="en-US" dirty="0"/>
              <a:t>嵌入式系统中常用的外存有硬盘、</a:t>
            </a:r>
            <a:r>
              <a:rPr lang="en-US" altLang="zh-CN" dirty="0"/>
              <a:t>NAND FLASH</a:t>
            </a:r>
            <a:r>
              <a:rPr lang="zh-CN" altLang="en-US" dirty="0"/>
              <a:t>、</a:t>
            </a:r>
            <a:r>
              <a:rPr lang="en-US" altLang="zh-CN" dirty="0"/>
              <a:t>CF</a:t>
            </a:r>
            <a:r>
              <a:rPr lang="zh-CN" altLang="en-US" dirty="0"/>
              <a:t>卡、</a:t>
            </a:r>
            <a:r>
              <a:rPr lang="en-US" altLang="zh-CN" dirty="0"/>
              <a:t>MMC</a:t>
            </a:r>
            <a:r>
              <a:rPr lang="zh-CN" altLang="en-US" dirty="0"/>
              <a:t>和</a:t>
            </a:r>
            <a:r>
              <a:rPr lang="en-US" altLang="zh-CN" dirty="0"/>
              <a:t>SD</a:t>
            </a:r>
            <a:r>
              <a:rPr lang="zh-CN" altLang="en-US" dirty="0"/>
              <a:t>卡等。 </a:t>
            </a:r>
          </a:p>
        </p:txBody>
      </p:sp>
      <p:pic>
        <p:nvPicPr>
          <p:cNvPr id="6" name="图片 5">
            <a:extLst>
              <a:ext uri="{FF2B5EF4-FFF2-40B4-BE49-F238E27FC236}">
                <a16:creationId xmlns:a16="http://schemas.microsoft.com/office/drawing/2014/main" id="{A00C4076-14F5-47EF-8B86-C5BBFE87F237}"/>
              </a:ext>
            </a:extLst>
          </p:cNvPr>
          <p:cNvPicPr>
            <a:picLocks noChangeAspect="1"/>
          </p:cNvPicPr>
          <p:nvPr/>
        </p:nvPicPr>
        <p:blipFill>
          <a:blip r:embed="rId2"/>
          <a:stretch>
            <a:fillRect/>
          </a:stretch>
        </p:blipFill>
        <p:spPr>
          <a:xfrm>
            <a:off x="6019800" y="1400638"/>
            <a:ext cx="5871129" cy="4574168"/>
          </a:xfrm>
          <a:prstGeom prst="rect">
            <a:avLst/>
          </a:prstGeom>
        </p:spPr>
      </p:pic>
    </p:spTree>
    <p:extLst>
      <p:ext uri="{BB962C8B-B14F-4D97-AF65-F5344CB8AC3E}">
        <p14:creationId xmlns:p14="http://schemas.microsoft.com/office/powerpoint/2010/main" val="192057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软件体系</a:t>
            </a:r>
            <a:endParaRPr lang="zh-CN" altLang="en-US" dirty="0"/>
          </a:p>
        </p:txBody>
      </p:sp>
      <p:sp>
        <p:nvSpPr>
          <p:cNvPr id="3" name="内容占位符 2"/>
          <p:cNvSpPr>
            <a:spLocks noGrp="1"/>
          </p:cNvSpPr>
          <p:nvPr>
            <p:ph idx="1"/>
          </p:nvPr>
        </p:nvSpPr>
        <p:spPr>
          <a:xfrm>
            <a:off x="439614" y="4859738"/>
            <a:ext cx="11374159" cy="1473931"/>
          </a:xfrm>
        </p:spPr>
        <p:txBody>
          <a:bodyPr/>
          <a:lstStyle/>
          <a:p>
            <a:r>
              <a:rPr lang="zh-CN" altLang="en-US" dirty="0"/>
              <a:t>驱动层</a:t>
            </a:r>
            <a:endParaRPr lang="en-US" altLang="zh-CN" dirty="0"/>
          </a:p>
          <a:p>
            <a:pPr lvl="1"/>
            <a:r>
              <a:rPr lang="zh-CN" altLang="en-US" dirty="0"/>
              <a:t>也称为硬件抽象层 </a:t>
            </a:r>
            <a:r>
              <a:rPr lang="en-US" altLang="zh-CN" dirty="0"/>
              <a:t>(Hardware Abstract Layer</a:t>
            </a:r>
            <a:r>
              <a:rPr lang="zh-CN" altLang="en-US" dirty="0"/>
              <a:t>，</a:t>
            </a:r>
            <a:r>
              <a:rPr lang="en-US" altLang="zh-CN" dirty="0"/>
              <a:t>HAL) </a:t>
            </a:r>
            <a:r>
              <a:rPr lang="zh-CN" altLang="en-US" dirty="0"/>
              <a:t>或板级支持包 </a:t>
            </a:r>
            <a:r>
              <a:rPr lang="en-US" altLang="zh-CN" dirty="0"/>
              <a:t>(Board Support Package</a:t>
            </a:r>
            <a:r>
              <a:rPr lang="zh-CN" altLang="en-US" dirty="0"/>
              <a:t>，</a:t>
            </a:r>
            <a:r>
              <a:rPr lang="en-US" altLang="zh-CN" dirty="0"/>
              <a:t>BSP)</a:t>
            </a:r>
            <a:r>
              <a:rPr lang="zh-CN" altLang="en-US" dirty="0"/>
              <a:t>。该层一般包含相关底层硬件的初始化、数据的输入</a:t>
            </a:r>
            <a:r>
              <a:rPr lang="en-US" altLang="zh-CN" dirty="0"/>
              <a:t>/</a:t>
            </a:r>
            <a:r>
              <a:rPr lang="zh-CN" altLang="en-US" dirty="0"/>
              <a:t>输出操作和硬件设备的配置等功能。</a:t>
            </a:r>
          </a:p>
          <a:p>
            <a:endParaRPr lang="zh-CN" altLang="en-US" dirty="0"/>
          </a:p>
        </p:txBody>
      </p:sp>
      <p:sp>
        <p:nvSpPr>
          <p:cNvPr id="15" name="内容占位符 2"/>
          <p:cNvSpPr txBox="1">
            <a:spLocks/>
          </p:cNvSpPr>
          <p:nvPr/>
        </p:nvSpPr>
        <p:spPr>
          <a:xfrm>
            <a:off x="439614" y="1261296"/>
            <a:ext cx="6149763" cy="3712486"/>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应用层</a:t>
            </a:r>
            <a:endParaRPr lang="en-US" altLang="zh-CN" dirty="0"/>
          </a:p>
          <a:p>
            <a:pPr lvl="1"/>
            <a:r>
              <a:rPr lang="zh-CN" altLang="en-US" dirty="0"/>
              <a:t>针对特定应用领域，用来实现用户预期目标的嵌入式应用软件。</a:t>
            </a:r>
            <a:endParaRPr lang="en-US" altLang="zh-CN" dirty="0"/>
          </a:p>
          <a:p>
            <a:r>
              <a:rPr lang="zh-CN" altLang="en-US" dirty="0"/>
              <a:t>操作系统层</a:t>
            </a:r>
            <a:endParaRPr lang="en-US" altLang="zh-CN" dirty="0"/>
          </a:p>
          <a:p>
            <a:pPr lvl="1"/>
            <a:r>
              <a:rPr lang="zh-CN" altLang="en-US" dirty="0"/>
              <a:t>由实时操作系统 </a:t>
            </a:r>
            <a:r>
              <a:rPr lang="en-US" altLang="zh-CN" dirty="0"/>
              <a:t>(Real-Time Operation System</a:t>
            </a:r>
            <a:r>
              <a:rPr lang="zh-CN" altLang="en-US" dirty="0"/>
              <a:t>，</a:t>
            </a:r>
            <a:r>
              <a:rPr lang="en-US" altLang="zh-CN" dirty="0"/>
              <a:t>RTOS)</a:t>
            </a:r>
            <a:r>
              <a:rPr lang="zh-CN" altLang="en-US" dirty="0"/>
              <a:t>、文件系统、图形用户接口 </a:t>
            </a:r>
            <a:r>
              <a:rPr lang="en-US" altLang="zh-CN" dirty="0"/>
              <a:t>(Graphic User Interface</a:t>
            </a:r>
            <a:r>
              <a:rPr lang="zh-CN" altLang="en-US" dirty="0"/>
              <a:t>，</a:t>
            </a:r>
            <a:r>
              <a:rPr lang="en-US" altLang="zh-CN" dirty="0"/>
              <a:t>GUI)</a:t>
            </a:r>
            <a:r>
              <a:rPr lang="zh-CN" altLang="en-US" dirty="0"/>
              <a:t>、网络系统及通用组件模块组成。</a:t>
            </a:r>
            <a:endParaRPr lang="en-US" altLang="zh-CN" dirty="0"/>
          </a:p>
          <a:p>
            <a:pPr lvl="1"/>
            <a:r>
              <a:rPr lang="zh-CN" altLang="en-US" dirty="0"/>
              <a:t>负责全部软硬件资源的分配、调度、控制等活动。</a:t>
            </a:r>
            <a:endParaRPr lang="en-US" altLang="zh-CN" dirty="0"/>
          </a:p>
        </p:txBody>
      </p:sp>
      <p:pic>
        <p:nvPicPr>
          <p:cNvPr id="18" name="图片 17">
            <a:extLst>
              <a:ext uri="{FF2B5EF4-FFF2-40B4-BE49-F238E27FC236}">
                <a16:creationId xmlns:a16="http://schemas.microsoft.com/office/drawing/2014/main" id="{1C2627A7-203D-45B6-A5C1-24FC57FFBB8B}"/>
              </a:ext>
            </a:extLst>
          </p:cNvPr>
          <p:cNvPicPr>
            <a:picLocks noChangeAspect="1"/>
          </p:cNvPicPr>
          <p:nvPr/>
        </p:nvPicPr>
        <p:blipFill>
          <a:blip r:embed="rId2"/>
          <a:stretch>
            <a:fillRect/>
          </a:stretch>
        </p:blipFill>
        <p:spPr>
          <a:xfrm>
            <a:off x="6893828" y="871926"/>
            <a:ext cx="4858557" cy="4338832"/>
          </a:xfrm>
          <a:prstGeom prst="rect">
            <a:avLst/>
          </a:prstGeom>
        </p:spPr>
      </p:pic>
    </p:spTree>
    <p:extLst>
      <p:ext uri="{BB962C8B-B14F-4D97-AF65-F5344CB8AC3E}">
        <p14:creationId xmlns:p14="http://schemas.microsoft.com/office/powerpoint/2010/main" val="35185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嵌入式系统设计过程</a:t>
            </a:r>
          </a:p>
        </p:txBody>
      </p:sp>
      <p:pic>
        <p:nvPicPr>
          <p:cNvPr id="3" name="图片 2">
            <a:extLst>
              <a:ext uri="{FF2B5EF4-FFF2-40B4-BE49-F238E27FC236}">
                <a16:creationId xmlns:a16="http://schemas.microsoft.com/office/drawing/2014/main" id="{763B6303-EB70-4D02-87E5-B9C6134449C1}"/>
              </a:ext>
            </a:extLst>
          </p:cNvPr>
          <p:cNvPicPr>
            <a:picLocks noChangeAspect="1"/>
          </p:cNvPicPr>
          <p:nvPr/>
        </p:nvPicPr>
        <p:blipFill>
          <a:blip r:embed="rId2"/>
          <a:stretch>
            <a:fillRect/>
          </a:stretch>
        </p:blipFill>
        <p:spPr>
          <a:xfrm>
            <a:off x="742017" y="1442056"/>
            <a:ext cx="10693311" cy="4651651"/>
          </a:xfrm>
          <a:prstGeom prst="rect">
            <a:avLst/>
          </a:prstGeom>
        </p:spPr>
      </p:pic>
    </p:spTree>
    <p:extLst>
      <p:ext uri="{BB962C8B-B14F-4D97-AF65-F5344CB8AC3E}">
        <p14:creationId xmlns:p14="http://schemas.microsoft.com/office/powerpoint/2010/main" val="1926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“宿主机</a:t>
            </a:r>
            <a:r>
              <a:rPr lang="en-US" altLang="zh-CN" dirty="0"/>
              <a:t>/</a:t>
            </a:r>
            <a:r>
              <a:rPr lang="zh-CN" altLang="en-US" dirty="0"/>
              <a:t>目标板”开发模式</a:t>
            </a:r>
          </a:p>
        </p:txBody>
      </p:sp>
      <p:sp>
        <p:nvSpPr>
          <p:cNvPr id="3" name="内容占位符 2"/>
          <p:cNvSpPr>
            <a:spLocks noGrp="1"/>
          </p:cNvSpPr>
          <p:nvPr>
            <p:ph idx="1"/>
          </p:nvPr>
        </p:nvSpPr>
        <p:spPr/>
        <p:txBody>
          <a:bodyPr/>
          <a:lstStyle/>
          <a:p>
            <a:r>
              <a:rPr lang="zh-CN" altLang="en-US" dirty="0"/>
              <a:t>宿主机开发模式</a:t>
            </a:r>
          </a:p>
          <a:p>
            <a:pPr lvl="1"/>
            <a:r>
              <a:rPr lang="en-US" altLang="zh-CN" dirty="0"/>
              <a:t>PC</a:t>
            </a:r>
            <a:r>
              <a:rPr lang="zh-CN" altLang="en-US" dirty="0"/>
              <a:t>、</a:t>
            </a:r>
            <a:r>
              <a:rPr lang="en-US" altLang="zh-CN" dirty="0"/>
              <a:t>IDE (Integrated Development Environment) </a:t>
            </a:r>
            <a:r>
              <a:rPr lang="zh-CN" altLang="en-US" dirty="0"/>
              <a:t>开发环境</a:t>
            </a:r>
            <a:endParaRPr lang="en-US" altLang="zh-CN" dirty="0"/>
          </a:p>
          <a:p>
            <a:pPr lvl="1"/>
            <a:r>
              <a:rPr lang="zh-CN" altLang="en-US" dirty="0"/>
              <a:t>仿真器、评估板、串口线、网线</a:t>
            </a:r>
          </a:p>
          <a:p>
            <a:pPr lvl="1"/>
            <a:r>
              <a:rPr lang="zh-CN" altLang="en-US" dirty="0"/>
              <a:t>在线仿真、</a:t>
            </a:r>
            <a:r>
              <a:rPr lang="en-US" altLang="zh-CN" dirty="0"/>
              <a:t>Trace</a:t>
            </a:r>
            <a:r>
              <a:rPr lang="zh-CN" altLang="en-US" dirty="0"/>
              <a:t>、</a:t>
            </a:r>
            <a:r>
              <a:rPr lang="en-US" altLang="zh-CN" dirty="0"/>
              <a:t>LED</a:t>
            </a:r>
            <a:r>
              <a:rPr lang="zh-CN" altLang="en-US" dirty="0"/>
              <a:t>、</a:t>
            </a:r>
            <a:r>
              <a:rPr lang="en-US" altLang="zh-CN" dirty="0" err="1"/>
              <a:t>Printf</a:t>
            </a:r>
            <a:r>
              <a:rPr lang="en-US" altLang="zh-CN" dirty="0"/>
              <a:t>  … …</a:t>
            </a:r>
          </a:p>
          <a:p>
            <a:endParaRPr lang="zh-CN" altLang="en-US" dirty="0"/>
          </a:p>
        </p:txBody>
      </p:sp>
      <p:grpSp>
        <p:nvGrpSpPr>
          <p:cNvPr id="4" name="组合 3"/>
          <p:cNvGrpSpPr/>
          <p:nvPr/>
        </p:nvGrpSpPr>
        <p:grpSpPr>
          <a:xfrm>
            <a:off x="836650" y="3576975"/>
            <a:ext cx="6810375" cy="2378186"/>
            <a:chOff x="250825" y="2193477"/>
            <a:chExt cx="6810375" cy="2378186"/>
          </a:xfrm>
        </p:grpSpPr>
        <p:pic>
          <p:nvPicPr>
            <p:cNvPr id="5" name="Picture 10" descr="C:\Documents and Settings\embest\桌面\未命名-6.png">
              <a:extLst>
                <a:ext uri="{FF2B5EF4-FFF2-40B4-BE49-F238E27FC236}">
                  <a16:creationId xmlns:a16="http://schemas.microsoft.com/office/drawing/2014/main" id="{90407F1C-ABEC-4C0E-A0B2-9667457A7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531377"/>
              <a:ext cx="2535238"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ress_pic">
              <a:extLst>
                <a:ext uri="{FF2B5EF4-FFF2-40B4-BE49-F238E27FC236}">
                  <a16:creationId xmlns:a16="http://schemas.microsoft.com/office/drawing/2014/main" id="{644636CD-2150-4791-AC7C-67B00BB0E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50" y="2702827"/>
              <a:ext cx="172402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C:\Documents and Settings\embest\桌面\未命名-4.png">
              <a:extLst>
                <a:ext uri="{FF2B5EF4-FFF2-40B4-BE49-F238E27FC236}">
                  <a16:creationId xmlns:a16="http://schemas.microsoft.com/office/drawing/2014/main" id="{F3AFE0AC-C21F-42AD-B864-67006704D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02998">
              <a:off x="4913313" y="2659965"/>
              <a:ext cx="2147887"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C:\Documents and Settings\embest\桌面\未命名-5.png">
              <a:extLst>
                <a:ext uri="{FF2B5EF4-FFF2-40B4-BE49-F238E27FC236}">
                  <a16:creationId xmlns:a16="http://schemas.microsoft.com/office/drawing/2014/main" id="{AB02BA9D-34DB-4A1C-806C-482FBB7A32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9832" y="2795835"/>
              <a:ext cx="283527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6355A6DC-FCD8-49C8-82AA-192BCE4EEF7F}"/>
                </a:ext>
              </a:extLst>
            </p:cNvPr>
            <p:cNvSpPr txBox="1">
              <a:spLocks noChangeArrowheads="1"/>
            </p:cNvSpPr>
            <p:nvPr/>
          </p:nvSpPr>
          <p:spPr bwMode="auto">
            <a:xfrm>
              <a:off x="1192896" y="4233109"/>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dirty="0">
                  <a:latin typeface="微软雅黑" pitchFamily="34" charset="-122"/>
                  <a:ea typeface="微软雅黑" pitchFamily="34" charset="-122"/>
                </a:rPr>
                <a:t>宿主机</a:t>
              </a:r>
            </a:p>
          </p:txBody>
        </p:sp>
        <p:sp>
          <p:nvSpPr>
            <p:cNvPr id="10" name="TextBox 19">
              <a:extLst>
                <a:ext uri="{FF2B5EF4-FFF2-40B4-BE49-F238E27FC236}">
                  <a16:creationId xmlns:a16="http://schemas.microsoft.com/office/drawing/2014/main" id="{A9EBFE64-2E97-486D-B40B-26A00BE90C0D}"/>
                </a:ext>
              </a:extLst>
            </p:cNvPr>
            <p:cNvSpPr txBox="1">
              <a:spLocks noChangeArrowheads="1"/>
            </p:cNvSpPr>
            <p:nvPr/>
          </p:nvSpPr>
          <p:spPr bwMode="auto">
            <a:xfrm>
              <a:off x="3478896" y="4222790"/>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a:latin typeface="微软雅黑" pitchFamily="34" charset="-122"/>
                  <a:ea typeface="微软雅黑" pitchFamily="34" charset="-122"/>
                </a:rPr>
                <a:t>仿真器</a:t>
              </a:r>
            </a:p>
          </p:txBody>
        </p:sp>
        <p:sp>
          <p:nvSpPr>
            <p:cNvPr id="11" name="TextBox 20">
              <a:extLst>
                <a:ext uri="{FF2B5EF4-FFF2-40B4-BE49-F238E27FC236}">
                  <a16:creationId xmlns:a16="http://schemas.microsoft.com/office/drawing/2014/main" id="{C923D91C-5EEA-4600-A543-31C238112BD5}"/>
                </a:ext>
              </a:extLst>
            </p:cNvPr>
            <p:cNvSpPr txBox="1">
              <a:spLocks noChangeArrowheads="1"/>
            </p:cNvSpPr>
            <p:nvPr/>
          </p:nvSpPr>
          <p:spPr bwMode="auto">
            <a:xfrm>
              <a:off x="5664090" y="4233108"/>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dirty="0">
                  <a:latin typeface="微软雅黑" pitchFamily="34" charset="-122"/>
                  <a:ea typeface="微软雅黑" pitchFamily="34" charset="-122"/>
                </a:rPr>
                <a:t>评估板</a:t>
              </a:r>
            </a:p>
          </p:txBody>
        </p:sp>
        <p:sp>
          <p:nvSpPr>
            <p:cNvPr id="12" name="TextBox 21">
              <a:extLst>
                <a:ext uri="{FF2B5EF4-FFF2-40B4-BE49-F238E27FC236}">
                  <a16:creationId xmlns:a16="http://schemas.microsoft.com/office/drawing/2014/main" id="{6E7139EE-9A34-45F6-AB82-8CC1AA47C7B3}"/>
                </a:ext>
              </a:extLst>
            </p:cNvPr>
            <p:cNvSpPr txBox="1">
              <a:spLocks noChangeArrowheads="1"/>
            </p:cNvSpPr>
            <p:nvPr/>
          </p:nvSpPr>
          <p:spPr bwMode="auto">
            <a:xfrm>
              <a:off x="848251" y="2193477"/>
              <a:ext cx="13356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dirty="0">
                  <a:latin typeface="微软雅黑" pitchFamily="34" charset="-122"/>
                  <a:ea typeface="微软雅黑" pitchFamily="34" charset="-122"/>
                </a:rPr>
                <a:t>IDE</a:t>
              </a:r>
              <a:r>
                <a:rPr lang="zh-CN" altLang="en-US" sz="1600" dirty="0">
                  <a:latin typeface="微软雅黑" pitchFamily="34" charset="-122"/>
                  <a:ea typeface="微软雅黑" pitchFamily="34" charset="-122"/>
                </a:rPr>
                <a:t>开发环境</a:t>
              </a:r>
            </a:p>
          </p:txBody>
        </p:sp>
      </p:grpSp>
      <p:grpSp>
        <p:nvGrpSpPr>
          <p:cNvPr id="13" name="组合 12"/>
          <p:cNvGrpSpPr/>
          <p:nvPr/>
        </p:nvGrpSpPr>
        <p:grpSpPr>
          <a:xfrm>
            <a:off x="8749366" y="1525573"/>
            <a:ext cx="2223188" cy="3899411"/>
            <a:chOff x="7248868" y="1105907"/>
            <a:chExt cx="1596325" cy="2748479"/>
          </a:xfrm>
        </p:grpSpPr>
        <p:sp>
          <p:nvSpPr>
            <p:cNvPr id="14" name="矩形 13">
              <a:extLst>
                <a:ext uri="{FF2B5EF4-FFF2-40B4-BE49-F238E27FC236}">
                  <a16:creationId xmlns:a16="http://schemas.microsoft.com/office/drawing/2014/main" id="{4C57A76F-4244-4FE0-AFE6-E7F1F0AB8917}"/>
                </a:ext>
              </a:extLst>
            </p:cNvPr>
            <p:cNvSpPr/>
            <p:nvPr/>
          </p:nvSpPr>
          <p:spPr>
            <a:xfrm>
              <a:off x="7248868" y="1105907"/>
              <a:ext cx="1596325" cy="402956"/>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查阅官方例程</a:t>
              </a:r>
            </a:p>
          </p:txBody>
        </p:sp>
        <p:sp>
          <p:nvSpPr>
            <p:cNvPr id="15" name="矩形 14">
              <a:extLst>
                <a:ext uri="{FF2B5EF4-FFF2-40B4-BE49-F238E27FC236}">
                  <a16:creationId xmlns:a16="http://schemas.microsoft.com/office/drawing/2014/main" id="{30A7561E-5F65-41CA-8916-40F326220E0B}"/>
                </a:ext>
              </a:extLst>
            </p:cNvPr>
            <p:cNvSpPr/>
            <p:nvPr/>
          </p:nvSpPr>
          <p:spPr>
            <a:xfrm>
              <a:off x="7248868" y="1692288"/>
              <a:ext cx="1596325" cy="402956"/>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掌握官方软件库</a:t>
              </a:r>
            </a:p>
          </p:txBody>
        </p:sp>
        <p:sp>
          <p:nvSpPr>
            <p:cNvPr id="16" name="矩形 15">
              <a:extLst>
                <a:ext uri="{FF2B5EF4-FFF2-40B4-BE49-F238E27FC236}">
                  <a16:creationId xmlns:a16="http://schemas.microsoft.com/office/drawing/2014/main" id="{939E073A-55ED-4DB8-BBDE-DA866EA3AD58}"/>
                </a:ext>
              </a:extLst>
            </p:cNvPr>
            <p:cNvSpPr/>
            <p:nvPr/>
          </p:nvSpPr>
          <p:spPr>
            <a:xfrm>
              <a:off x="7248868" y="2278669"/>
              <a:ext cx="1596325" cy="402956"/>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工具选型</a:t>
              </a:r>
            </a:p>
          </p:txBody>
        </p:sp>
        <p:sp>
          <p:nvSpPr>
            <p:cNvPr id="17" name="矩形 16">
              <a:extLst>
                <a:ext uri="{FF2B5EF4-FFF2-40B4-BE49-F238E27FC236}">
                  <a16:creationId xmlns:a16="http://schemas.microsoft.com/office/drawing/2014/main" id="{6A45FB69-FF82-44AF-9534-6DF76F45081F}"/>
                </a:ext>
              </a:extLst>
            </p:cNvPr>
            <p:cNvSpPr/>
            <p:nvPr/>
          </p:nvSpPr>
          <p:spPr>
            <a:xfrm>
              <a:off x="7248868" y="2865050"/>
              <a:ext cx="1596325" cy="402956"/>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掌握原理图</a:t>
              </a:r>
            </a:p>
          </p:txBody>
        </p:sp>
        <p:sp>
          <p:nvSpPr>
            <p:cNvPr id="18" name="矩形 17">
              <a:extLst>
                <a:ext uri="{FF2B5EF4-FFF2-40B4-BE49-F238E27FC236}">
                  <a16:creationId xmlns:a16="http://schemas.microsoft.com/office/drawing/2014/main" id="{44ACA8BC-451E-4B79-9195-A18844A9BF35}"/>
                </a:ext>
              </a:extLst>
            </p:cNvPr>
            <p:cNvSpPr/>
            <p:nvPr/>
          </p:nvSpPr>
          <p:spPr>
            <a:xfrm>
              <a:off x="7248868" y="3451430"/>
              <a:ext cx="1596325" cy="402956"/>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阅读数据手册</a:t>
              </a:r>
            </a:p>
          </p:txBody>
        </p:sp>
      </p:grpSp>
    </p:spTree>
    <p:extLst>
      <p:ext uri="{BB962C8B-B14F-4D97-AF65-F5344CB8AC3E}">
        <p14:creationId xmlns:p14="http://schemas.microsoft.com/office/powerpoint/2010/main" val="402284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嵌入式最小系统与外设</a:t>
            </a:r>
            <a:endParaRPr lang="zh-CN" altLang="en-US" dirty="0"/>
          </a:p>
        </p:txBody>
      </p:sp>
      <p:pic>
        <p:nvPicPr>
          <p:cNvPr id="37" name="图片 36">
            <a:extLst>
              <a:ext uri="{FF2B5EF4-FFF2-40B4-BE49-F238E27FC236}">
                <a16:creationId xmlns:a16="http://schemas.microsoft.com/office/drawing/2014/main" id="{99005A3A-3904-4B44-9194-34509499F9D0}"/>
              </a:ext>
            </a:extLst>
          </p:cNvPr>
          <p:cNvPicPr>
            <a:picLocks noChangeAspect="1"/>
          </p:cNvPicPr>
          <p:nvPr/>
        </p:nvPicPr>
        <p:blipFill>
          <a:blip r:embed="rId2"/>
          <a:stretch>
            <a:fillRect/>
          </a:stretch>
        </p:blipFill>
        <p:spPr>
          <a:xfrm>
            <a:off x="2265890" y="1634837"/>
            <a:ext cx="7660219" cy="4385078"/>
          </a:xfrm>
          <a:prstGeom prst="rect">
            <a:avLst/>
          </a:prstGeom>
        </p:spPr>
      </p:pic>
    </p:spTree>
    <p:extLst>
      <p:ext uri="{BB962C8B-B14F-4D97-AF65-F5344CB8AC3E}">
        <p14:creationId xmlns:p14="http://schemas.microsoft.com/office/powerpoint/2010/main" val="214833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9615" y="764293"/>
            <a:ext cx="11298116" cy="437186"/>
          </a:xfrm>
        </p:spPr>
        <p:txBody>
          <a:bodyPr/>
          <a:lstStyle/>
          <a:p>
            <a:r>
              <a:rPr lang="zh-CN" altLang="en-US" dirty="0"/>
              <a:t>嵌入式系统例子</a:t>
            </a:r>
          </a:p>
        </p:txBody>
      </p:sp>
      <p:pic>
        <p:nvPicPr>
          <p:cNvPr id="3" name="图片 2">
            <a:extLst>
              <a:ext uri="{FF2B5EF4-FFF2-40B4-BE49-F238E27FC236}">
                <a16:creationId xmlns:a16="http://schemas.microsoft.com/office/drawing/2014/main" id="{63D59892-1F33-4C0C-B7E0-A8FDED246D61}"/>
              </a:ext>
            </a:extLst>
          </p:cNvPr>
          <p:cNvPicPr>
            <a:picLocks noChangeAspect="1"/>
          </p:cNvPicPr>
          <p:nvPr/>
        </p:nvPicPr>
        <p:blipFill>
          <a:blip r:embed="rId2"/>
          <a:stretch>
            <a:fillRect/>
          </a:stretch>
        </p:blipFill>
        <p:spPr>
          <a:xfrm>
            <a:off x="1229740" y="1408841"/>
            <a:ext cx="9717866" cy="4737003"/>
          </a:xfrm>
          <a:prstGeom prst="rect">
            <a:avLst/>
          </a:prstGeom>
        </p:spPr>
      </p:pic>
    </p:spTree>
    <p:extLst>
      <p:ext uri="{BB962C8B-B14F-4D97-AF65-F5344CB8AC3E}">
        <p14:creationId xmlns:p14="http://schemas.microsoft.com/office/powerpoint/2010/main" val="177331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D1A16-EA06-4C26-A7C8-B7629FFADABC}"/>
              </a:ext>
            </a:extLst>
          </p:cNvPr>
          <p:cNvSpPr>
            <a:spLocks noGrp="1"/>
          </p:cNvSpPr>
          <p:nvPr>
            <p:ph type="title"/>
          </p:nvPr>
        </p:nvSpPr>
        <p:spPr/>
        <p:txBody>
          <a:bodyPr/>
          <a:lstStyle/>
          <a:p>
            <a:r>
              <a:rPr lang="zh-CN" altLang="en-US" dirty="0"/>
              <a:t>知识图谱</a:t>
            </a:r>
          </a:p>
        </p:txBody>
      </p:sp>
      <p:grpSp>
        <p:nvGrpSpPr>
          <p:cNvPr id="4" name="组合 3">
            <a:extLst>
              <a:ext uri="{FF2B5EF4-FFF2-40B4-BE49-F238E27FC236}">
                <a16:creationId xmlns:a16="http://schemas.microsoft.com/office/drawing/2014/main" id="{9DEA7694-F885-486F-9464-B19D3D9600FD}"/>
              </a:ext>
            </a:extLst>
          </p:cNvPr>
          <p:cNvGrpSpPr>
            <a:grpSpLocks noChangeAspect="1"/>
          </p:cNvGrpSpPr>
          <p:nvPr/>
        </p:nvGrpSpPr>
        <p:grpSpPr>
          <a:xfrm>
            <a:off x="739452" y="1306233"/>
            <a:ext cx="10698442" cy="4902482"/>
            <a:chOff x="-1353088" y="1245779"/>
            <a:chExt cx="11451224" cy="5247435"/>
          </a:xfrm>
        </p:grpSpPr>
        <p:grpSp>
          <p:nvGrpSpPr>
            <p:cNvPr id="5" name="组合 4">
              <a:extLst>
                <a:ext uri="{FF2B5EF4-FFF2-40B4-BE49-F238E27FC236}">
                  <a16:creationId xmlns:a16="http://schemas.microsoft.com/office/drawing/2014/main" id="{B77A6B86-81F3-40D1-9258-E110BD5077BE}"/>
                </a:ext>
              </a:extLst>
            </p:cNvPr>
            <p:cNvGrpSpPr/>
            <p:nvPr/>
          </p:nvGrpSpPr>
          <p:grpSpPr>
            <a:xfrm>
              <a:off x="7390300" y="1625986"/>
              <a:ext cx="2707836" cy="658771"/>
              <a:chOff x="7333886" y="1729154"/>
              <a:chExt cx="2707836" cy="658771"/>
            </a:xfrm>
          </p:grpSpPr>
          <p:sp>
            <p:nvSpPr>
              <p:cNvPr id="70" name="椭圆形标注 67">
                <a:extLst>
                  <a:ext uri="{FF2B5EF4-FFF2-40B4-BE49-F238E27FC236}">
                    <a16:creationId xmlns:a16="http://schemas.microsoft.com/office/drawing/2014/main" id="{8D160DB1-5F5A-45CC-85C7-95E573696AC4}"/>
                  </a:ext>
                </a:extLst>
              </p:cNvPr>
              <p:cNvSpPr/>
              <p:nvPr/>
            </p:nvSpPr>
            <p:spPr>
              <a:xfrm>
                <a:off x="7333886" y="1729154"/>
                <a:ext cx="2707836" cy="658771"/>
              </a:xfrm>
              <a:prstGeom prst="wedgeEllipseCallout">
                <a:avLst>
                  <a:gd name="adj1" fmla="val -12703"/>
                  <a:gd name="adj2" fmla="val 104734"/>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5"/>
                  </a:solidFill>
                </a:endParaRPr>
              </a:p>
            </p:txBody>
          </p:sp>
          <p:sp>
            <p:nvSpPr>
              <p:cNvPr id="71" name="文本框 71">
                <a:extLst>
                  <a:ext uri="{FF2B5EF4-FFF2-40B4-BE49-F238E27FC236}">
                    <a16:creationId xmlns:a16="http://schemas.microsoft.com/office/drawing/2014/main" id="{3106439E-4273-4375-8751-14ABA81BDCC6}"/>
                  </a:ext>
                </a:extLst>
              </p:cNvPr>
              <p:cNvSpPr txBox="1"/>
              <p:nvPr/>
            </p:nvSpPr>
            <p:spPr>
              <a:xfrm>
                <a:off x="7352742" y="1852036"/>
                <a:ext cx="2670123" cy="39531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1"/>
                    </a:solidFill>
                    <a:latin typeface="Georgia" panose="02040502050405020303" pitchFamily="18" charset="0"/>
                    <a:ea typeface="微软雅黑" panose="020B0503020204020204" pitchFamily="34" charset="-122"/>
                  </a:rPr>
                  <a:t>1 </a:t>
                </a:r>
                <a:r>
                  <a:rPr lang="zh-CN" altLang="en-US" b="1" dirty="0">
                    <a:solidFill>
                      <a:schemeClr val="accent1"/>
                    </a:solidFill>
                    <a:latin typeface="Georgia" panose="02040502050405020303" pitchFamily="18" charset="0"/>
                    <a:ea typeface="微软雅黑" panose="020B0503020204020204" pitchFamily="34" charset="-122"/>
                  </a:rPr>
                  <a:t>信息与信息技术概述</a:t>
                </a:r>
              </a:p>
            </p:txBody>
          </p:sp>
        </p:grpSp>
        <p:grpSp>
          <p:nvGrpSpPr>
            <p:cNvPr id="6" name="组合 5">
              <a:extLst>
                <a:ext uri="{FF2B5EF4-FFF2-40B4-BE49-F238E27FC236}">
                  <a16:creationId xmlns:a16="http://schemas.microsoft.com/office/drawing/2014/main" id="{0FD160FF-2F82-45E3-BADC-2F96B3AE14EB}"/>
                </a:ext>
              </a:extLst>
            </p:cNvPr>
            <p:cNvGrpSpPr/>
            <p:nvPr/>
          </p:nvGrpSpPr>
          <p:grpSpPr>
            <a:xfrm>
              <a:off x="-1353088" y="1739709"/>
              <a:ext cx="3622682" cy="1295002"/>
              <a:chOff x="-1409502" y="1842877"/>
              <a:chExt cx="3622682" cy="1295002"/>
            </a:xfrm>
          </p:grpSpPr>
          <p:sp>
            <p:nvSpPr>
              <p:cNvPr id="67" name="椭圆形标注 5">
                <a:extLst>
                  <a:ext uri="{FF2B5EF4-FFF2-40B4-BE49-F238E27FC236}">
                    <a16:creationId xmlns:a16="http://schemas.microsoft.com/office/drawing/2014/main" id="{602E0916-3041-41B7-BEDC-BB12E50F7E90}"/>
                  </a:ext>
                </a:extLst>
              </p:cNvPr>
              <p:cNvSpPr/>
              <p:nvPr/>
            </p:nvSpPr>
            <p:spPr>
              <a:xfrm>
                <a:off x="304242" y="1842877"/>
                <a:ext cx="1908938" cy="719803"/>
              </a:xfrm>
              <a:prstGeom prst="wedgeEllipseCallout">
                <a:avLst>
                  <a:gd name="adj1" fmla="val 56888"/>
                  <a:gd name="adj2" fmla="val 84209"/>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8" name="文本框 68">
                <a:extLst>
                  <a:ext uri="{FF2B5EF4-FFF2-40B4-BE49-F238E27FC236}">
                    <a16:creationId xmlns:a16="http://schemas.microsoft.com/office/drawing/2014/main" id="{85A8CA60-6914-489D-9C1E-236A45A8975C}"/>
                  </a:ext>
                </a:extLst>
              </p:cNvPr>
              <p:cNvSpPr txBox="1"/>
              <p:nvPr/>
            </p:nvSpPr>
            <p:spPr>
              <a:xfrm>
                <a:off x="392751" y="1970909"/>
                <a:ext cx="1742077" cy="3953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5"/>
                    </a:solidFill>
                    <a:latin typeface="Georgia" panose="02040502050405020303" pitchFamily="18" charset="0"/>
                    <a:ea typeface="微软雅黑" panose="020B0503020204020204" pitchFamily="34" charset="-122"/>
                  </a:rPr>
                  <a:t>2 </a:t>
                </a:r>
                <a:r>
                  <a:rPr lang="zh-CN" altLang="en-US" b="1" dirty="0">
                    <a:solidFill>
                      <a:schemeClr val="accent5"/>
                    </a:solidFill>
                    <a:latin typeface="Georgia" panose="02040502050405020303" pitchFamily="18" charset="0"/>
                    <a:ea typeface="微软雅黑" panose="020B0503020204020204" pitchFamily="34" charset="-122"/>
                  </a:rPr>
                  <a:t>信号与数据</a:t>
                </a:r>
              </a:p>
            </p:txBody>
          </p:sp>
          <p:sp>
            <p:nvSpPr>
              <p:cNvPr id="69" name="文本框 69">
                <a:extLst>
                  <a:ext uri="{FF2B5EF4-FFF2-40B4-BE49-F238E27FC236}">
                    <a16:creationId xmlns:a16="http://schemas.microsoft.com/office/drawing/2014/main" id="{390DD5E6-B816-4334-A204-BB537F02FFA4}"/>
                  </a:ext>
                </a:extLst>
              </p:cNvPr>
              <p:cNvSpPr txBox="1"/>
              <p:nvPr/>
            </p:nvSpPr>
            <p:spPr>
              <a:xfrm>
                <a:off x="-1409502" y="1888947"/>
                <a:ext cx="1547218" cy="12489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2.1 </a:t>
                </a:r>
                <a:r>
                  <a:rPr lang="zh-CN" altLang="en-US" sz="1600" dirty="0">
                    <a:solidFill>
                      <a:schemeClr val="accent5"/>
                    </a:solidFill>
                    <a:latin typeface="Georgia" panose="02040502050405020303" pitchFamily="18" charset="0"/>
                    <a:ea typeface="微软雅黑" panose="020B0503020204020204" pitchFamily="34" charset="-122"/>
                  </a:rPr>
                  <a:t>时域和频域</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2.2 </a:t>
                </a:r>
                <a:r>
                  <a:rPr lang="zh-CN" altLang="en-US" sz="1600" dirty="0">
                    <a:solidFill>
                      <a:schemeClr val="accent5"/>
                    </a:solidFill>
                    <a:latin typeface="Georgia" panose="02040502050405020303" pitchFamily="18" charset="0"/>
                    <a:ea typeface="微软雅黑" panose="020B0503020204020204" pitchFamily="34" charset="-122"/>
                  </a:rPr>
                  <a:t>模拟和数字</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2.3 </a:t>
                </a:r>
                <a:r>
                  <a:rPr lang="zh-CN" altLang="en-US" sz="1600" dirty="0">
                    <a:solidFill>
                      <a:schemeClr val="accent5"/>
                    </a:solidFill>
                    <a:latin typeface="Georgia" panose="02040502050405020303" pitchFamily="18" charset="0"/>
                    <a:ea typeface="微软雅黑" panose="020B0503020204020204" pitchFamily="34" charset="-122"/>
                  </a:rPr>
                  <a:t>编码和调制</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2.4 </a:t>
                </a:r>
                <a:r>
                  <a:rPr lang="zh-CN" altLang="en-US" sz="1600" dirty="0">
                    <a:solidFill>
                      <a:schemeClr val="accent5"/>
                    </a:solidFill>
                    <a:latin typeface="Georgia" panose="02040502050405020303" pitchFamily="18" charset="0"/>
                    <a:ea typeface="微软雅黑" panose="020B0503020204020204" pitchFamily="34" charset="-122"/>
                  </a:rPr>
                  <a:t>场与波</a:t>
                </a:r>
              </a:p>
            </p:txBody>
          </p:sp>
        </p:grpSp>
        <p:grpSp>
          <p:nvGrpSpPr>
            <p:cNvPr id="7" name="组合 6">
              <a:extLst>
                <a:ext uri="{FF2B5EF4-FFF2-40B4-BE49-F238E27FC236}">
                  <a16:creationId xmlns:a16="http://schemas.microsoft.com/office/drawing/2014/main" id="{72273DE2-00E7-434D-BE62-33A444170E57}"/>
                </a:ext>
              </a:extLst>
            </p:cNvPr>
            <p:cNvGrpSpPr/>
            <p:nvPr/>
          </p:nvGrpSpPr>
          <p:grpSpPr>
            <a:xfrm>
              <a:off x="6621323" y="3598802"/>
              <a:ext cx="1795797" cy="1373935"/>
              <a:chOff x="6564909" y="3701970"/>
              <a:chExt cx="1795797" cy="1373935"/>
            </a:xfrm>
          </p:grpSpPr>
          <p:sp>
            <p:nvSpPr>
              <p:cNvPr id="64" name="椭圆形标注 71">
                <a:extLst>
                  <a:ext uri="{FF2B5EF4-FFF2-40B4-BE49-F238E27FC236}">
                    <a16:creationId xmlns:a16="http://schemas.microsoft.com/office/drawing/2014/main" id="{A99B9F45-C79B-46B9-A32A-2679329528EE}"/>
                  </a:ext>
                </a:extLst>
              </p:cNvPr>
              <p:cNvSpPr/>
              <p:nvPr/>
            </p:nvSpPr>
            <p:spPr>
              <a:xfrm>
                <a:off x="6564909" y="3701970"/>
                <a:ext cx="1795797" cy="666893"/>
              </a:xfrm>
              <a:prstGeom prst="wedgeEllipseCallout">
                <a:avLst>
                  <a:gd name="adj1" fmla="val -75468"/>
                  <a:gd name="adj2" fmla="val -23607"/>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5" name="文本框 65">
                <a:extLst>
                  <a:ext uri="{FF2B5EF4-FFF2-40B4-BE49-F238E27FC236}">
                    <a16:creationId xmlns:a16="http://schemas.microsoft.com/office/drawing/2014/main" id="{D616FAE1-B871-472C-8CA0-3E3105330882}"/>
                  </a:ext>
                </a:extLst>
              </p:cNvPr>
              <p:cNvSpPr txBox="1"/>
              <p:nvPr/>
            </p:nvSpPr>
            <p:spPr>
              <a:xfrm>
                <a:off x="6661185" y="3819466"/>
                <a:ext cx="153599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4"/>
                    </a:solidFill>
                    <a:latin typeface="Georgia" panose="02040502050405020303" pitchFamily="18" charset="0"/>
                    <a:ea typeface="微软雅黑" panose="020B0503020204020204" pitchFamily="34" charset="-122"/>
                  </a:rPr>
                  <a:t>5 </a:t>
                </a:r>
                <a:r>
                  <a:rPr lang="zh-CN" altLang="en-US" b="1" dirty="0">
                    <a:solidFill>
                      <a:schemeClr val="accent4"/>
                    </a:solidFill>
                    <a:latin typeface="Georgia" panose="02040502050405020303" pitchFamily="18" charset="0"/>
                    <a:ea typeface="微软雅黑" panose="020B0503020204020204" pitchFamily="34" charset="-122"/>
                  </a:rPr>
                  <a:t>互联与计算</a:t>
                </a:r>
              </a:p>
            </p:txBody>
          </p:sp>
          <p:sp>
            <p:nvSpPr>
              <p:cNvPr id="66" name="文本框 66">
                <a:extLst>
                  <a:ext uri="{FF2B5EF4-FFF2-40B4-BE49-F238E27FC236}">
                    <a16:creationId xmlns:a16="http://schemas.microsoft.com/office/drawing/2014/main" id="{DFE33A5B-0E9C-474E-9819-DA6462AC06DD}"/>
                  </a:ext>
                </a:extLst>
              </p:cNvPr>
              <p:cNvSpPr txBox="1"/>
              <p:nvPr/>
            </p:nvSpPr>
            <p:spPr>
              <a:xfrm>
                <a:off x="6626659" y="4392641"/>
                <a:ext cx="1540806" cy="68326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4"/>
                    </a:solidFill>
                    <a:latin typeface="Georgia" panose="02040502050405020303" pitchFamily="18" charset="0"/>
                    <a:ea typeface="微软雅黑" panose="020B0503020204020204" pitchFamily="34" charset="-122"/>
                  </a:rPr>
                  <a:t>5.1 </a:t>
                </a:r>
                <a:r>
                  <a:rPr lang="zh-CN" altLang="en-US" sz="1600" dirty="0">
                    <a:solidFill>
                      <a:schemeClr val="accent4"/>
                    </a:solidFill>
                    <a:latin typeface="Georgia" panose="02040502050405020303" pitchFamily="18" charset="0"/>
                    <a:ea typeface="微软雅黑" panose="020B0503020204020204" pitchFamily="34" charset="-122"/>
                  </a:rPr>
                  <a:t>通信与网络</a:t>
                </a:r>
                <a:endParaRPr lang="en-US" altLang="zh-CN" sz="1600" dirty="0">
                  <a:solidFill>
                    <a:schemeClr val="accent4"/>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4"/>
                    </a:solidFill>
                    <a:latin typeface="Georgia" panose="02040502050405020303" pitchFamily="18" charset="0"/>
                    <a:ea typeface="微软雅黑" panose="020B0503020204020204" pitchFamily="34" charset="-122"/>
                  </a:rPr>
                  <a:t>5.2 </a:t>
                </a:r>
                <a:r>
                  <a:rPr lang="zh-CN" altLang="en-US" sz="1600" dirty="0">
                    <a:solidFill>
                      <a:schemeClr val="accent4"/>
                    </a:solidFill>
                    <a:latin typeface="Georgia" panose="02040502050405020303" pitchFamily="18" charset="0"/>
                    <a:ea typeface="微软雅黑" panose="020B0503020204020204" pitchFamily="34" charset="-122"/>
                  </a:rPr>
                  <a:t>感知与计算</a:t>
                </a:r>
                <a:endParaRPr lang="en-US" altLang="zh-CN" sz="1600" dirty="0">
                  <a:solidFill>
                    <a:schemeClr val="accent4"/>
                  </a:solidFill>
                  <a:latin typeface="Georgia" panose="02040502050405020303" pitchFamily="18" charset="0"/>
                  <a:ea typeface="微软雅黑" panose="020B0503020204020204" pitchFamily="34" charset="-122"/>
                </a:endParaRPr>
              </a:p>
            </p:txBody>
          </p:sp>
        </p:grpSp>
        <p:grpSp>
          <p:nvGrpSpPr>
            <p:cNvPr id="8" name="组合 7">
              <a:extLst>
                <a:ext uri="{FF2B5EF4-FFF2-40B4-BE49-F238E27FC236}">
                  <a16:creationId xmlns:a16="http://schemas.microsoft.com/office/drawing/2014/main" id="{4424528F-C671-40E5-AE91-ECAF6FAF5F39}"/>
                </a:ext>
              </a:extLst>
            </p:cNvPr>
            <p:cNvGrpSpPr/>
            <p:nvPr/>
          </p:nvGrpSpPr>
          <p:grpSpPr>
            <a:xfrm>
              <a:off x="117593" y="4195474"/>
              <a:ext cx="2532857" cy="1734889"/>
              <a:chOff x="61179" y="4298642"/>
              <a:chExt cx="2532857" cy="1734889"/>
            </a:xfrm>
          </p:grpSpPr>
          <p:sp>
            <p:nvSpPr>
              <p:cNvPr id="61" name="椭圆形标注 73">
                <a:extLst>
                  <a:ext uri="{FF2B5EF4-FFF2-40B4-BE49-F238E27FC236}">
                    <a16:creationId xmlns:a16="http://schemas.microsoft.com/office/drawing/2014/main" id="{77055803-2EEB-4F2D-82FD-6AB1D866B578}"/>
                  </a:ext>
                </a:extLst>
              </p:cNvPr>
              <p:cNvSpPr/>
              <p:nvPr/>
            </p:nvSpPr>
            <p:spPr>
              <a:xfrm>
                <a:off x="61179" y="4298642"/>
                <a:ext cx="2402605" cy="653320"/>
              </a:xfrm>
              <a:prstGeom prst="wedgeEllipseCallout">
                <a:avLst>
                  <a:gd name="adj1" fmla="val 62519"/>
                  <a:gd name="adj2" fmla="val -66603"/>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2" name="文本框 62">
                <a:extLst>
                  <a:ext uri="{FF2B5EF4-FFF2-40B4-BE49-F238E27FC236}">
                    <a16:creationId xmlns:a16="http://schemas.microsoft.com/office/drawing/2014/main" id="{20700020-C053-476C-B789-F33D7D0FE9D5}"/>
                  </a:ext>
                </a:extLst>
              </p:cNvPr>
              <p:cNvSpPr txBox="1"/>
              <p:nvPr/>
            </p:nvSpPr>
            <p:spPr>
              <a:xfrm>
                <a:off x="189092" y="4403091"/>
                <a:ext cx="200407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6"/>
                    </a:solidFill>
                    <a:latin typeface="Georgia" panose="02040502050405020303" pitchFamily="18" charset="0"/>
                    <a:ea typeface="微软雅黑" panose="020B0503020204020204" pitchFamily="34" charset="-122"/>
                  </a:rPr>
                  <a:t>3 </a:t>
                </a:r>
                <a:r>
                  <a:rPr lang="zh-CN" altLang="en-US" b="1" dirty="0">
                    <a:solidFill>
                      <a:schemeClr val="accent6"/>
                    </a:solidFill>
                    <a:latin typeface="Georgia" panose="02040502050405020303" pitchFamily="18" charset="0"/>
                    <a:ea typeface="微软雅黑" panose="020B0503020204020204" pitchFamily="34" charset="-122"/>
                  </a:rPr>
                  <a:t>电子器件与电路</a:t>
                </a:r>
              </a:p>
            </p:txBody>
          </p:sp>
          <p:sp>
            <p:nvSpPr>
              <p:cNvPr id="63" name="文本框 63">
                <a:extLst>
                  <a:ext uri="{FF2B5EF4-FFF2-40B4-BE49-F238E27FC236}">
                    <a16:creationId xmlns:a16="http://schemas.microsoft.com/office/drawing/2014/main" id="{2EF60707-D7D7-4CE6-B458-8B4495884418}"/>
                  </a:ext>
                </a:extLst>
              </p:cNvPr>
              <p:cNvSpPr txBox="1"/>
              <p:nvPr/>
            </p:nvSpPr>
            <p:spPr>
              <a:xfrm>
                <a:off x="61179" y="5012976"/>
                <a:ext cx="2532857" cy="102055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3.1 </a:t>
                </a:r>
                <a:r>
                  <a:rPr lang="zh-CN" altLang="en-US" sz="1600" dirty="0">
                    <a:solidFill>
                      <a:schemeClr val="accent6"/>
                    </a:solidFill>
                    <a:latin typeface="Georgia" panose="02040502050405020303" pitchFamily="18" charset="0"/>
                    <a:ea typeface="微软雅黑" panose="020B0503020204020204" pitchFamily="34" charset="-122"/>
                  </a:rPr>
                  <a:t>电路模型和基本定律</a:t>
                </a:r>
                <a:endParaRPr lang="en-US" altLang="zh-CN" sz="1600" dirty="0">
                  <a:solidFill>
                    <a:schemeClr val="accent6"/>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3.2 </a:t>
                </a:r>
                <a:r>
                  <a:rPr lang="zh-CN" altLang="en-US" sz="1600" dirty="0">
                    <a:solidFill>
                      <a:schemeClr val="accent6"/>
                    </a:solidFill>
                    <a:latin typeface="Georgia" panose="02040502050405020303" pitchFamily="18" charset="0"/>
                    <a:ea typeface="微软雅黑" panose="020B0503020204020204" pitchFamily="34" charset="-122"/>
                  </a:rPr>
                  <a:t>晶体管</a:t>
                </a:r>
                <a:endParaRPr lang="en-US" altLang="zh-CN" sz="1600" dirty="0">
                  <a:solidFill>
                    <a:schemeClr val="accent6"/>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3.3 </a:t>
                </a:r>
                <a:r>
                  <a:rPr lang="zh-CN" altLang="en-US" sz="1600" dirty="0">
                    <a:solidFill>
                      <a:schemeClr val="accent6"/>
                    </a:solidFill>
                    <a:latin typeface="Georgia" panose="02040502050405020303" pitchFamily="18" charset="0"/>
                    <a:ea typeface="微软雅黑" panose="020B0503020204020204" pitchFamily="34" charset="-122"/>
                  </a:rPr>
                  <a:t>集成电路</a:t>
                </a:r>
              </a:p>
            </p:txBody>
          </p:sp>
        </p:grpSp>
        <p:grpSp>
          <p:nvGrpSpPr>
            <p:cNvPr id="9" name="组合 8">
              <a:extLst>
                <a:ext uri="{FF2B5EF4-FFF2-40B4-BE49-F238E27FC236}">
                  <a16:creationId xmlns:a16="http://schemas.microsoft.com/office/drawing/2014/main" id="{06C1CA2A-08BB-4551-91BE-C9831373D826}"/>
                </a:ext>
              </a:extLst>
            </p:cNvPr>
            <p:cNvGrpSpPr/>
            <p:nvPr/>
          </p:nvGrpSpPr>
          <p:grpSpPr>
            <a:xfrm>
              <a:off x="3407321" y="4592081"/>
              <a:ext cx="2771353" cy="1901133"/>
              <a:chOff x="3337031" y="4758749"/>
              <a:chExt cx="2771353" cy="1901133"/>
            </a:xfrm>
          </p:grpSpPr>
          <p:sp>
            <p:nvSpPr>
              <p:cNvPr id="58" name="椭圆形标注 75">
                <a:extLst>
                  <a:ext uri="{FF2B5EF4-FFF2-40B4-BE49-F238E27FC236}">
                    <a16:creationId xmlns:a16="http://schemas.microsoft.com/office/drawing/2014/main" id="{7F2E52EF-C3C5-4B03-8CB0-49CC2CED3FE2}"/>
                  </a:ext>
                </a:extLst>
              </p:cNvPr>
              <p:cNvSpPr/>
              <p:nvPr/>
            </p:nvSpPr>
            <p:spPr>
              <a:xfrm>
                <a:off x="3438094" y="4758749"/>
                <a:ext cx="2347267" cy="574815"/>
              </a:xfrm>
              <a:prstGeom prst="wedgeEllipseCallout">
                <a:avLst>
                  <a:gd name="adj1" fmla="val 8703"/>
                  <a:gd name="adj2" fmla="val -96308"/>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59" name="文本框 59">
                <a:extLst>
                  <a:ext uri="{FF2B5EF4-FFF2-40B4-BE49-F238E27FC236}">
                    <a16:creationId xmlns:a16="http://schemas.microsoft.com/office/drawing/2014/main" id="{ABB5F0DD-331E-4116-A67E-D757B7DFC308}"/>
                  </a:ext>
                </a:extLst>
              </p:cNvPr>
              <p:cNvSpPr txBox="1"/>
              <p:nvPr/>
            </p:nvSpPr>
            <p:spPr>
              <a:xfrm>
                <a:off x="3554341" y="4859101"/>
                <a:ext cx="2010487"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3"/>
                    </a:solidFill>
                    <a:latin typeface="Georgia" panose="02040502050405020303" pitchFamily="18" charset="0"/>
                    <a:ea typeface="微软雅黑" panose="020B0503020204020204" pitchFamily="34" charset="-122"/>
                  </a:rPr>
                  <a:t>4 </a:t>
                </a:r>
                <a:r>
                  <a:rPr lang="zh-CN" altLang="en-US" b="1" dirty="0">
                    <a:solidFill>
                      <a:schemeClr val="accent3"/>
                    </a:solidFill>
                    <a:latin typeface="Georgia" panose="02040502050405020303" pitchFamily="18" charset="0"/>
                    <a:ea typeface="微软雅黑" panose="020B0503020204020204" pitchFamily="34" charset="-122"/>
                  </a:rPr>
                  <a:t>逻辑与数字系统</a:t>
                </a:r>
              </a:p>
            </p:txBody>
          </p:sp>
          <p:sp>
            <p:nvSpPr>
              <p:cNvPr id="60" name="文本框 60">
                <a:extLst>
                  <a:ext uri="{FF2B5EF4-FFF2-40B4-BE49-F238E27FC236}">
                    <a16:creationId xmlns:a16="http://schemas.microsoft.com/office/drawing/2014/main" id="{944031D1-9487-4BEB-A099-15912B9600FF}"/>
                  </a:ext>
                </a:extLst>
              </p:cNvPr>
              <p:cNvSpPr txBox="1"/>
              <p:nvPr/>
            </p:nvSpPr>
            <p:spPr>
              <a:xfrm>
                <a:off x="3337031" y="5323071"/>
                <a:ext cx="2771353" cy="133681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4.1 </a:t>
                </a:r>
                <a:r>
                  <a:rPr lang="zh-CN" altLang="en-US" sz="1600" dirty="0">
                    <a:solidFill>
                      <a:schemeClr val="accent3"/>
                    </a:solidFill>
                    <a:latin typeface="Georgia" panose="02040502050405020303" pitchFamily="18" charset="0"/>
                    <a:ea typeface="微软雅黑" panose="020B0503020204020204" pitchFamily="34" charset="-122"/>
                  </a:rPr>
                  <a:t>数字逻辑和电路</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4.2 </a:t>
                </a:r>
                <a:r>
                  <a:rPr lang="zh-CN" altLang="en-US" sz="1600" dirty="0">
                    <a:solidFill>
                      <a:schemeClr val="accent3"/>
                    </a:solidFill>
                    <a:latin typeface="Georgia" panose="02040502050405020303" pitchFamily="18" charset="0"/>
                    <a:ea typeface="微软雅黑" panose="020B0503020204020204" pitchFamily="34" charset="-122"/>
                  </a:rPr>
                  <a:t>时序逻辑和有限状态机</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4.3 </a:t>
                </a:r>
                <a:r>
                  <a:rPr lang="zh-CN" altLang="en-US" sz="1600" dirty="0">
                    <a:solidFill>
                      <a:schemeClr val="accent3"/>
                    </a:solidFill>
                    <a:latin typeface="Georgia" panose="02040502050405020303" pitchFamily="18" charset="0"/>
                    <a:ea typeface="微软雅黑" panose="020B0503020204020204" pitchFamily="34" charset="-122"/>
                  </a:rPr>
                  <a:t>计算机和微处理器</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4.4 </a:t>
                </a:r>
                <a:r>
                  <a:rPr lang="zh-CN" altLang="en-US" sz="1600" dirty="0">
                    <a:solidFill>
                      <a:schemeClr val="accent3"/>
                    </a:solidFill>
                    <a:latin typeface="Georgia" panose="02040502050405020303" pitchFamily="18" charset="0"/>
                    <a:ea typeface="微软雅黑" panose="020B0503020204020204" pitchFamily="34" charset="-122"/>
                  </a:rPr>
                  <a:t>嵌入式系统和</a:t>
                </a:r>
                <a:r>
                  <a:rPr lang="en-US" altLang="zh-CN" sz="1600" dirty="0">
                    <a:solidFill>
                      <a:schemeClr val="accent3"/>
                    </a:solidFill>
                    <a:latin typeface="Georgia" panose="02040502050405020303" pitchFamily="18" charset="0"/>
                    <a:ea typeface="微软雅黑" panose="020B0503020204020204" pitchFamily="34" charset="-122"/>
                  </a:rPr>
                  <a:t>EDA</a:t>
                </a:r>
                <a:r>
                  <a:rPr lang="zh-CN" altLang="en-US" sz="1600" dirty="0">
                    <a:solidFill>
                      <a:schemeClr val="accent3"/>
                    </a:solidFill>
                    <a:latin typeface="Georgia" panose="02040502050405020303" pitchFamily="18" charset="0"/>
                    <a:ea typeface="微软雅黑" panose="020B0503020204020204" pitchFamily="34" charset="-122"/>
                  </a:rPr>
                  <a:t>技术</a:t>
                </a:r>
              </a:p>
            </p:txBody>
          </p:sp>
        </p:grpSp>
        <p:sp>
          <p:nvSpPr>
            <p:cNvPr id="10" name="文本框 10">
              <a:extLst>
                <a:ext uri="{FF2B5EF4-FFF2-40B4-BE49-F238E27FC236}">
                  <a16:creationId xmlns:a16="http://schemas.microsoft.com/office/drawing/2014/main" id="{4121D13B-BBA2-43D4-AC4A-0236280A1F2A}"/>
                </a:ext>
              </a:extLst>
            </p:cNvPr>
            <p:cNvSpPr txBox="1"/>
            <p:nvPr/>
          </p:nvSpPr>
          <p:spPr>
            <a:xfrm>
              <a:off x="7621587" y="5443007"/>
              <a:ext cx="2245260" cy="748842"/>
            </a:xfrm>
            <a:prstGeom prst="rect">
              <a:avLst/>
            </a:prstGeom>
            <a:noFill/>
            <a:ln>
              <a:solidFill>
                <a:srgbClr val="00B0F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b="1" dirty="0">
                  <a:solidFill>
                    <a:srgbClr val="00B0F0"/>
                  </a:solidFill>
                  <a:latin typeface="Georgia" panose="02040502050405020303" pitchFamily="18" charset="0"/>
                  <a:ea typeface="微软雅黑" panose="020B0503020204020204" pitchFamily="34" charset="-122"/>
                </a:rPr>
                <a:t>6 </a:t>
              </a:r>
              <a:r>
                <a:rPr lang="zh-CN" altLang="en-US" b="1" dirty="0">
                  <a:solidFill>
                    <a:srgbClr val="00B0F0"/>
                  </a:solidFill>
                  <a:latin typeface="Georgia" panose="02040502050405020303" pitchFamily="18" charset="0"/>
                  <a:ea typeface="微软雅黑" panose="020B0503020204020204" pitchFamily="34" charset="-122"/>
                </a:rPr>
                <a:t>专业与课程导引</a:t>
              </a:r>
              <a:endParaRPr lang="en-US" altLang="zh-CN" b="1" dirty="0">
                <a:solidFill>
                  <a:srgbClr val="00B0F0"/>
                </a:solidFill>
                <a:latin typeface="Georgia" panose="02040502050405020303" pitchFamily="18" charset="0"/>
                <a:ea typeface="微软雅黑" panose="020B0503020204020204" pitchFamily="34" charset="-122"/>
              </a:endParaRPr>
            </a:p>
            <a:p>
              <a:pPr>
                <a:lnSpc>
                  <a:spcPct val="114000"/>
                </a:lnSpc>
              </a:pPr>
              <a:r>
                <a:rPr lang="en-US" altLang="zh-CN" b="1" dirty="0">
                  <a:solidFill>
                    <a:srgbClr val="00B0F0"/>
                  </a:solidFill>
                  <a:latin typeface="Georgia" panose="02040502050405020303" pitchFamily="18" charset="0"/>
                  <a:ea typeface="微软雅黑" panose="020B0503020204020204" pitchFamily="34" charset="-122"/>
                </a:rPr>
                <a:t>7 </a:t>
              </a:r>
              <a:r>
                <a:rPr lang="zh-CN" altLang="en-US" b="1" dirty="0">
                  <a:solidFill>
                    <a:srgbClr val="00B0F0"/>
                  </a:solidFill>
                  <a:latin typeface="Georgia" panose="02040502050405020303" pitchFamily="18" charset="0"/>
                  <a:ea typeface="微软雅黑" panose="020B0503020204020204" pitchFamily="34" charset="-122"/>
                </a:rPr>
                <a:t>课程总结</a:t>
              </a:r>
            </a:p>
          </p:txBody>
        </p:sp>
        <p:cxnSp>
          <p:nvCxnSpPr>
            <p:cNvPr id="11" name="直接连接符 10">
              <a:extLst>
                <a:ext uri="{FF2B5EF4-FFF2-40B4-BE49-F238E27FC236}">
                  <a16:creationId xmlns:a16="http://schemas.microsoft.com/office/drawing/2014/main" id="{81ED1D95-D1D2-4981-B08B-480861AB93FF}"/>
                </a:ext>
              </a:extLst>
            </p:cNvPr>
            <p:cNvCxnSpPr/>
            <p:nvPr/>
          </p:nvCxnSpPr>
          <p:spPr>
            <a:xfrm flipV="1">
              <a:off x="5313404" y="3054752"/>
              <a:ext cx="0" cy="460800"/>
            </a:xfrm>
            <a:prstGeom prst="line">
              <a:avLst/>
            </a:prstGeom>
            <a:noFill/>
            <a:ln w="12700" cap="flat" cmpd="sng" algn="ctr">
              <a:solidFill>
                <a:schemeClr val="accent3"/>
              </a:solidFill>
              <a:prstDash val="solid"/>
            </a:ln>
            <a:effectLst/>
          </p:spPr>
        </p:cxnSp>
        <p:cxnSp>
          <p:nvCxnSpPr>
            <p:cNvPr id="12" name="直接连接符 11">
              <a:extLst>
                <a:ext uri="{FF2B5EF4-FFF2-40B4-BE49-F238E27FC236}">
                  <a16:creationId xmlns:a16="http://schemas.microsoft.com/office/drawing/2014/main" id="{C77E9E28-8409-40D9-8D43-B6A18C62539C}"/>
                </a:ext>
              </a:extLst>
            </p:cNvPr>
            <p:cNvCxnSpPr/>
            <p:nvPr/>
          </p:nvCxnSpPr>
          <p:spPr>
            <a:xfrm>
              <a:off x="2906855" y="2268472"/>
              <a:ext cx="0" cy="460800"/>
            </a:xfrm>
            <a:prstGeom prst="line">
              <a:avLst/>
            </a:prstGeom>
            <a:noFill/>
            <a:ln w="12700" cap="flat" cmpd="sng" algn="ctr">
              <a:solidFill>
                <a:schemeClr val="accent5"/>
              </a:solidFill>
              <a:prstDash val="solid"/>
            </a:ln>
            <a:effectLst/>
          </p:spPr>
        </p:cxnSp>
        <p:cxnSp>
          <p:nvCxnSpPr>
            <p:cNvPr id="13" name="直接连接符 12">
              <a:extLst>
                <a:ext uri="{FF2B5EF4-FFF2-40B4-BE49-F238E27FC236}">
                  <a16:creationId xmlns:a16="http://schemas.microsoft.com/office/drawing/2014/main" id="{4105A2A4-76E4-4D75-A49D-9AE783D3C3C5}"/>
                </a:ext>
              </a:extLst>
            </p:cNvPr>
            <p:cNvCxnSpPr/>
            <p:nvPr/>
          </p:nvCxnSpPr>
          <p:spPr>
            <a:xfrm>
              <a:off x="3407321" y="2269587"/>
              <a:ext cx="0" cy="460800"/>
            </a:xfrm>
            <a:prstGeom prst="line">
              <a:avLst/>
            </a:prstGeom>
            <a:noFill/>
            <a:ln w="12700" cap="flat" cmpd="sng" algn="ctr">
              <a:solidFill>
                <a:schemeClr val="accent5"/>
              </a:solidFill>
              <a:prstDash val="solid"/>
            </a:ln>
            <a:effectLst/>
          </p:spPr>
        </p:cxnSp>
        <p:cxnSp>
          <p:nvCxnSpPr>
            <p:cNvPr id="14" name="直接连接符 13">
              <a:extLst>
                <a:ext uri="{FF2B5EF4-FFF2-40B4-BE49-F238E27FC236}">
                  <a16:creationId xmlns:a16="http://schemas.microsoft.com/office/drawing/2014/main" id="{3ACD1A26-95CF-4BBA-A448-D3902ECD024E}"/>
                </a:ext>
              </a:extLst>
            </p:cNvPr>
            <p:cNvCxnSpPr/>
            <p:nvPr/>
          </p:nvCxnSpPr>
          <p:spPr>
            <a:xfrm>
              <a:off x="3915543" y="2268472"/>
              <a:ext cx="0" cy="460800"/>
            </a:xfrm>
            <a:prstGeom prst="line">
              <a:avLst/>
            </a:prstGeom>
            <a:noFill/>
            <a:ln w="12700" cap="flat" cmpd="sng" algn="ctr">
              <a:solidFill>
                <a:schemeClr val="accent6"/>
              </a:solidFill>
              <a:prstDash val="solid"/>
            </a:ln>
            <a:effectLst/>
          </p:spPr>
        </p:cxnSp>
        <p:cxnSp>
          <p:nvCxnSpPr>
            <p:cNvPr id="15" name="直接连接符 14">
              <a:extLst>
                <a:ext uri="{FF2B5EF4-FFF2-40B4-BE49-F238E27FC236}">
                  <a16:creationId xmlns:a16="http://schemas.microsoft.com/office/drawing/2014/main" id="{6B9E7729-2058-433A-8B35-02872A027790}"/>
                </a:ext>
              </a:extLst>
            </p:cNvPr>
            <p:cNvCxnSpPr/>
            <p:nvPr/>
          </p:nvCxnSpPr>
          <p:spPr>
            <a:xfrm flipH="1">
              <a:off x="4414196" y="2268472"/>
              <a:ext cx="0" cy="460800"/>
            </a:xfrm>
            <a:prstGeom prst="line">
              <a:avLst/>
            </a:prstGeom>
            <a:noFill/>
            <a:ln w="12700" cap="flat" cmpd="sng" algn="ctr">
              <a:solidFill>
                <a:schemeClr val="accent3"/>
              </a:solidFill>
              <a:prstDash val="solid"/>
            </a:ln>
            <a:effectLst/>
          </p:spPr>
        </p:cxnSp>
        <p:sp>
          <p:nvSpPr>
            <p:cNvPr id="16" name="五边形 77">
              <a:extLst>
                <a:ext uri="{FF2B5EF4-FFF2-40B4-BE49-F238E27FC236}">
                  <a16:creationId xmlns:a16="http://schemas.microsoft.com/office/drawing/2014/main" id="{3038D410-4CD8-4765-A0D6-9DDDF457A37B}"/>
                </a:ext>
              </a:extLst>
            </p:cNvPr>
            <p:cNvSpPr/>
            <p:nvPr/>
          </p:nvSpPr>
          <p:spPr>
            <a:xfrm rot="5400000">
              <a:off x="2369387" y="1611190"/>
              <a:ext cx="1080000" cy="360000"/>
            </a:xfrm>
            <a:prstGeom prst="homePlate">
              <a:avLst/>
            </a:prstGeom>
            <a:solidFill>
              <a:schemeClr val="accent5">
                <a:lumMod val="20000"/>
                <a:lumOff val="80000"/>
              </a:schemeClr>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2"/>
                </a:solidFill>
                <a:latin typeface="Franklin Gothic Book"/>
                <a:ea typeface="黑体"/>
              </a:endParaRPr>
            </a:p>
          </p:txBody>
        </p:sp>
        <p:sp>
          <p:nvSpPr>
            <p:cNvPr id="17" name="TextBox 129">
              <a:extLst>
                <a:ext uri="{FF2B5EF4-FFF2-40B4-BE49-F238E27FC236}">
                  <a16:creationId xmlns:a16="http://schemas.microsoft.com/office/drawing/2014/main" id="{7D848890-3BA3-4D14-922C-18EED9849FBA}"/>
                </a:ext>
              </a:extLst>
            </p:cNvPr>
            <p:cNvSpPr txBox="1"/>
            <p:nvPr/>
          </p:nvSpPr>
          <p:spPr>
            <a:xfrm>
              <a:off x="2708600" y="130167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5"/>
                  </a:solidFill>
                  <a:latin typeface="微软雅黑" pitchFamily="34" charset="-122"/>
                  <a:ea typeface="微软雅黑" pitchFamily="34" charset="-122"/>
                </a:rPr>
                <a:t>采</a:t>
              </a:r>
              <a:endParaRPr lang="en-US" altLang="zh-CN" b="1" kern="0" dirty="0">
                <a:solidFill>
                  <a:schemeClr val="accent5"/>
                </a:solidFill>
                <a:latin typeface="微软雅黑" pitchFamily="34" charset="-122"/>
                <a:ea typeface="微软雅黑" pitchFamily="34" charset="-122"/>
              </a:endParaRPr>
            </a:p>
            <a:p>
              <a:pPr algn="ctr">
                <a:defRPr/>
              </a:pPr>
              <a:endParaRPr lang="en-US" altLang="zh-CN" b="1" kern="0" dirty="0">
                <a:solidFill>
                  <a:schemeClr val="accent5"/>
                </a:solidFill>
                <a:latin typeface="微软雅黑" pitchFamily="34" charset="-122"/>
                <a:ea typeface="微软雅黑" pitchFamily="34" charset="-122"/>
              </a:endParaRPr>
            </a:p>
            <a:p>
              <a:pPr algn="ctr">
                <a:defRPr/>
              </a:pPr>
              <a:r>
                <a:rPr lang="zh-CN" altLang="en-US" b="1" kern="0" dirty="0">
                  <a:solidFill>
                    <a:schemeClr val="accent5"/>
                  </a:solidFill>
                  <a:latin typeface="微软雅黑" pitchFamily="34" charset="-122"/>
                  <a:ea typeface="微软雅黑" pitchFamily="34" charset="-122"/>
                </a:rPr>
                <a:t>集</a:t>
              </a:r>
            </a:p>
          </p:txBody>
        </p:sp>
        <p:sp>
          <p:nvSpPr>
            <p:cNvPr id="18" name="五边形 130">
              <a:extLst>
                <a:ext uri="{FF2B5EF4-FFF2-40B4-BE49-F238E27FC236}">
                  <a16:creationId xmlns:a16="http://schemas.microsoft.com/office/drawing/2014/main" id="{5817127B-B1A1-4A2E-B526-85D2FCD14283}"/>
                </a:ext>
              </a:extLst>
            </p:cNvPr>
            <p:cNvSpPr/>
            <p:nvPr/>
          </p:nvSpPr>
          <p:spPr>
            <a:xfrm rot="5400000">
              <a:off x="3377387" y="1611190"/>
              <a:ext cx="1080000" cy="360000"/>
            </a:xfrm>
            <a:prstGeom prst="homePlate">
              <a:avLst/>
            </a:prstGeom>
            <a:solidFill>
              <a:schemeClr val="accent6">
                <a:lumMod val="20000"/>
                <a:lumOff val="80000"/>
              </a:schemeClr>
            </a:solidFill>
            <a:ln w="9525" cap="flat" cmpd="sng" algn="ctr">
              <a:solidFill>
                <a:schemeClr val="accent6"/>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19" name="TextBox 131">
              <a:extLst>
                <a:ext uri="{FF2B5EF4-FFF2-40B4-BE49-F238E27FC236}">
                  <a16:creationId xmlns:a16="http://schemas.microsoft.com/office/drawing/2014/main" id="{64D945D6-FB93-4800-89A2-3211C3794BB9}"/>
                </a:ext>
              </a:extLst>
            </p:cNvPr>
            <p:cNvSpPr txBox="1"/>
            <p:nvPr/>
          </p:nvSpPr>
          <p:spPr>
            <a:xfrm>
              <a:off x="3711708" y="130167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6"/>
                  </a:solidFill>
                  <a:latin typeface="微软雅黑" pitchFamily="34" charset="-122"/>
                  <a:ea typeface="微软雅黑" pitchFamily="34" charset="-122"/>
                </a:rPr>
                <a:t>变</a:t>
              </a:r>
              <a:endParaRPr lang="en-US" altLang="zh-CN" b="1" kern="0" dirty="0">
                <a:solidFill>
                  <a:schemeClr val="accent6"/>
                </a:solidFill>
                <a:latin typeface="微软雅黑" pitchFamily="34" charset="-122"/>
                <a:ea typeface="微软雅黑" pitchFamily="34" charset="-122"/>
              </a:endParaRPr>
            </a:p>
            <a:p>
              <a:pPr>
                <a:defRPr/>
              </a:pPr>
              <a:endParaRPr lang="en-US" altLang="zh-CN" b="1" kern="0" dirty="0">
                <a:solidFill>
                  <a:schemeClr val="accent6"/>
                </a:solidFill>
                <a:latin typeface="微软雅黑" pitchFamily="34" charset="-122"/>
                <a:ea typeface="微软雅黑" pitchFamily="34" charset="-122"/>
              </a:endParaRPr>
            </a:p>
            <a:p>
              <a:pPr>
                <a:defRPr/>
              </a:pPr>
              <a:r>
                <a:rPr lang="zh-CN" altLang="en-US" b="1" kern="0" dirty="0">
                  <a:solidFill>
                    <a:schemeClr val="accent6"/>
                  </a:solidFill>
                  <a:latin typeface="微软雅黑" pitchFamily="34" charset="-122"/>
                  <a:ea typeface="微软雅黑" pitchFamily="34" charset="-122"/>
                </a:rPr>
                <a:t>换</a:t>
              </a:r>
            </a:p>
          </p:txBody>
        </p:sp>
        <p:sp>
          <p:nvSpPr>
            <p:cNvPr id="20" name="五边形 132">
              <a:extLst>
                <a:ext uri="{FF2B5EF4-FFF2-40B4-BE49-F238E27FC236}">
                  <a16:creationId xmlns:a16="http://schemas.microsoft.com/office/drawing/2014/main" id="{EAD23161-D663-4771-8656-37E40FB07AF6}"/>
                </a:ext>
              </a:extLst>
            </p:cNvPr>
            <p:cNvSpPr/>
            <p:nvPr/>
          </p:nvSpPr>
          <p:spPr>
            <a:xfrm rot="5400000">
              <a:off x="2873387" y="1611190"/>
              <a:ext cx="1080000" cy="360000"/>
            </a:xfrm>
            <a:prstGeom prst="homePlate">
              <a:avLst/>
            </a:prstGeom>
            <a:solidFill>
              <a:schemeClr val="accent5">
                <a:lumMod val="20000"/>
                <a:lumOff val="80000"/>
              </a:schemeClr>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1" name="TextBox 133">
              <a:extLst>
                <a:ext uri="{FF2B5EF4-FFF2-40B4-BE49-F238E27FC236}">
                  <a16:creationId xmlns:a16="http://schemas.microsoft.com/office/drawing/2014/main" id="{0D2B31B8-7F56-4A8C-9D06-7754FA483356}"/>
                </a:ext>
              </a:extLst>
            </p:cNvPr>
            <p:cNvSpPr txBox="1"/>
            <p:nvPr/>
          </p:nvSpPr>
          <p:spPr>
            <a:xfrm>
              <a:off x="3213048" y="1301680"/>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5"/>
                  </a:solidFill>
                  <a:latin typeface="微软雅黑" pitchFamily="34" charset="-122"/>
                  <a:ea typeface="微软雅黑" pitchFamily="34" charset="-122"/>
                </a:rPr>
                <a:t>传</a:t>
              </a:r>
              <a:endParaRPr lang="en-US" altLang="zh-CN" b="1" kern="0" dirty="0">
                <a:solidFill>
                  <a:schemeClr val="accent5"/>
                </a:solidFill>
                <a:latin typeface="微软雅黑" pitchFamily="34" charset="-122"/>
                <a:ea typeface="微软雅黑" pitchFamily="34" charset="-122"/>
              </a:endParaRPr>
            </a:p>
            <a:p>
              <a:pPr>
                <a:defRPr/>
              </a:pPr>
              <a:endParaRPr lang="en-US" altLang="zh-CN" b="1" kern="0" dirty="0">
                <a:solidFill>
                  <a:schemeClr val="accent5"/>
                </a:solidFill>
                <a:latin typeface="微软雅黑" pitchFamily="34" charset="-122"/>
                <a:ea typeface="微软雅黑" pitchFamily="34" charset="-122"/>
              </a:endParaRPr>
            </a:p>
            <a:p>
              <a:pPr>
                <a:defRPr/>
              </a:pPr>
              <a:r>
                <a:rPr lang="zh-CN" altLang="en-US" b="1" kern="0" dirty="0">
                  <a:solidFill>
                    <a:schemeClr val="accent5"/>
                  </a:solidFill>
                  <a:latin typeface="微软雅黑" pitchFamily="34" charset="-122"/>
                  <a:ea typeface="微软雅黑" pitchFamily="34" charset="-122"/>
                </a:rPr>
                <a:t>输</a:t>
              </a:r>
            </a:p>
          </p:txBody>
        </p:sp>
        <p:sp>
          <p:nvSpPr>
            <p:cNvPr id="22" name="五边形 134">
              <a:extLst>
                <a:ext uri="{FF2B5EF4-FFF2-40B4-BE49-F238E27FC236}">
                  <a16:creationId xmlns:a16="http://schemas.microsoft.com/office/drawing/2014/main" id="{94773A8F-3C40-4605-91D2-C763256FD988}"/>
                </a:ext>
              </a:extLst>
            </p:cNvPr>
            <p:cNvSpPr/>
            <p:nvPr/>
          </p:nvSpPr>
          <p:spPr>
            <a:xfrm rot="5400000">
              <a:off x="3872761" y="1611190"/>
              <a:ext cx="1080000" cy="360000"/>
            </a:xfrm>
            <a:prstGeom prst="homePlate">
              <a:avLst/>
            </a:prstGeom>
            <a:solidFill>
              <a:schemeClr val="accent3">
                <a:lumMod val="20000"/>
                <a:lumOff val="80000"/>
              </a:schemeClr>
            </a:solidFill>
            <a:ln w="9525" cap="flat" cmpd="sng" algn="ctr">
              <a:solidFill>
                <a:schemeClr val="accent3"/>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3" name="TextBox 135">
              <a:extLst>
                <a:ext uri="{FF2B5EF4-FFF2-40B4-BE49-F238E27FC236}">
                  <a16:creationId xmlns:a16="http://schemas.microsoft.com/office/drawing/2014/main" id="{F3FA01F1-CD9D-4B8C-9E63-863431C26D56}"/>
                </a:ext>
              </a:extLst>
            </p:cNvPr>
            <p:cNvSpPr txBox="1"/>
            <p:nvPr/>
          </p:nvSpPr>
          <p:spPr>
            <a:xfrm>
              <a:off x="4209976" y="1301680"/>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3"/>
                  </a:solidFill>
                  <a:latin typeface="微软雅黑" pitchFamily="34" charset="-122"/>
                  <a:ea typeface="微软雅黑" pitchFamily="34" charset="-122"/>
                </a:rPr>
                <a:t>存</a:t>
              </a:r>
              <a:endParaRPr lang="en-US" altLang="zh-CN" b="1" kern="0" dirty="0">
                <a:solidFill>
                  <a:schemeClr val="accent3"/>
                </a:solidFill>
                <a:latin typeface="微软雅黑" pitchFamily="34" charset="-122"/>
                <a:ea typeface="微软雅黑" pitchFamily="34" charset="-122"/>
              </a:endParaRPr>
            </a:p>
            <a:p>
              <a:pPr algn="ctr">
                <a:defRPr/>
              </a:pP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储</a:t>
              </a:r>
            </a:p>
          </p:txBody>
        </p:sp>
        <p:cxnSp>
          <p:nvCxnSpPr>
            <p:cNvPr id="24" name="直接连接符 23">
              <a:extLst>
                <a:ext uri="{FF2B5EF4-FFF2-40B4-BE49-F238E27FC236}">
                  <a16:creationId xmlns:a16="http://schemas.microsoft.com/office/drawing/2014/main" id="{291623F2-F36A-4CBC-B5C9-B23FB220E12C}"/>
                </a:ext>
              </a:extLst>
            </p:cNvPr>
            <p:cNvCxnSpPr/>
            <p:nvPr/>
          </p:nvCxnSpPr>
          <p:spPr>
            <a:xfrm>
              <a:off x="5133961" y="2263061"/>
              <a:ext cx="0" cy="460800"/>
            </a:xfrm>
            <a:prstGeom prst="line">
              <a:avLst/>
            </a:prstGeom>
            <a:noFill/>
            <a:ln w="12700" cap="flat" cmpd="sng" algn="ctr">
              <a:solidFill>
                <a:schemeClr val="accent5"/>
              </a:solidFill>
              <a:prstDash val="solid"/>
            </a:ln>
            <a:effectLst/>
          </p:spPr>
        </p:cxnSp>
        <p:cxnSp>
          <p:nvCxnSpPr>
            <p:cNvPr id="25" name="直接连接符 24">
              <a:extLst>
                <a:ext uri="{FF2B5EF4-FFF2-40B4-BE49-F238E27FC236}">
                  <a16:creationId xmlns:a16="http://schemas.microsoft.com/office/drawing/2014/main" id="{7344721D-2AB9-416C-9A91-4A4AFA3BF4E2}"/>
                </a:ext>
              </a:extLst>
            </p:cNvPr>
            <p:cNvCxnSpPr/>
            <p:nvPr/>
          </p:nvCxnSpPr>
          <p:spPr>
            <a:xfrm>
              <a:off x="5634427" y="2264176"/>
              <a:ext cx="0" cy="460800"/>
            </a:xfrm>
            <a:prstGeom prst="line">
              <a:avLst/>
            </a:prstGeom>
            <a:noFill/>
            <a:ln w="12700" cap="flat" cmpd="sng" algn="ctr">
              <a:solidFill>
                <a:schemeClr val="accent4"/>
              </a:solidFill>
              <a:prstDash val="solid"/>
            </a:ln>
            <a:effectLst/>
          </p:spPr>
        </p:cxnSp>
        <p:cxnSp>
          <p:nvCxnSpPr>
            <p:cNvPr id="26" name="直接连接符 25">
              <a:extLst>
                <a:ext uri="{FF2B5EF4-FFF2-40B4-BE49-F238E27FC236}">
                  <a16:creationId xmlns:a16="http://schemas.microsoft.com/office/drawing/2014/main" id="{828266C4-16E0-4762-A45D-C54ADA874E96}"/>
                </a:ext>
              </a:extLst>
            </p:cNvPr>
            <p:cNvCxnSpPr/>
            <p:nvPr/>
          </p:nvCxnSpPr>
          <p:spPr>
            <a:xfrm>
              <a:off x="6142649" y="2263061"/>
              <a:ext cx="0" cy="460800"/>
            </a:xfrm>
            <a:prstGeom prst="line">
              <a:avLst/>
            </a:prstGeom>
            <a:noFill/>
            <a:ln w="12700" cap="flat" cmpd="sng" algn="ctr">
              <a:solidFill>
                <a:schemeClr val="accent4"/>
              </a:solidFill>
              <a:prstDash val="solid"/>
            </a:ln>
            <a:effectLst/>
          </p:spPr>
        </p:cxnSp>
        <p:cxnSp>
          <p:nvCxnSpPr>
            <p:cNvPr id="27" name="直接连接符 26">
              <a:extLst>
                <a:ext uri="{FF2B5EF4-FFF2-40B4-BE49-F238E27FC236}">
                  <a16:creationId xmlns:a16="http://schemas.microsoft.com/office/drawing/2014/main" id="{C84FF289-21C6-49B2-A6F8-1E963BA8A12A}"/>
                </a:ext>
              </a:extLst>
            </p:cNvPr>
            <p:cNvCxnSpPr/>
            <p:nvPr/>
          </p:nvCxnSpPr>
          <p:spPr>
            <a:xfrm flipH="1">
              <a:off x="6641302" y="2263061"/>
              <a:ext cx="0" cy="460800"/>
            </a:xfrm>
            <a:prstGeom prst="line">
              <a:avLst/>
            </a:prstGeom>
            <a:noFill/>
            <a:ln w="12700" cap="flat" cmpd="sng" algn="ctr">
              <a:solidFill>
                <a:schemeClr val="accent4"/>
              </a:solidFill>
              <a:prstDash val="solid"/>
            </a:ln>
            <a:effectLst/>
          </p:spPr>
        </p:cxnSp>
        <p:sp>
          <p:nvSpPr>
            <p:cNvPr id="28" name="五边形 144">
              <a:extLst>
                <a:ext uri="{FF2B5EF4-FFF2-40B4-BE49-F238E27FC236}">
                  <a16:creationId xmlns:a16="http://schemas.microsoft.com/office/drawing/2014/main" id="{862EEF8B-56FD-4ECA-A5A7-AE7D85834A93}"/>
                </a:ext>
              </a:extLst>
            </p:cNvPr>
            <p:cNvSpPr/>
            <p:nvPr/>
          </p:nvSpPr>
          <p:spPr>
            <a:xfrm rot="5400000">
              <a:off x="5604493"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9" name="TextBox 145">
              <a:extLst>
                <a:ext uri="{FF2B5EF4-FFF2-40B4-BE49-F238E27FC236}">
                  <a16:creationId xmlns:a16="http://schemas.microsoft.com/office/drawing/2014/main" id="{CA515936-C792-4B49-B3C6-C0E83A5E2D60}"/>
                </a:ext>
              </a:extLst>
            </p:cNvPr>
            <p:cNvSpPr txBox="1"/>
            <p:nvPr/>
          </p:nvSpPr>
          <p:spPr>
            <a:xfrm>
              <a:off x="5938814" y="1296268"/>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4"/>
                  </a:solidFill>
                  <a:latin typeface="微软雅黑" pitchFamily="34" charset="-122"/>
                  <a:ea typeface="微软雅黑" pitchFamily="34" charset="-122"/>
                </a:rPr>
                <a:t>利</a:t>
              </a:r>
              <a:endParaRPr lang="en-US" altLang="zh-CN" b="1" kern="0" dirty="0">
                <a:solidFill>
                  <a:schemeClr val="accent4"/>
                </a:solidFill>
                <a:latin typeface="微软雅黑" pitchFamily="34" charset="-122"/>
                <a:ea typeface="微软雅黑" pitchFamily="34" charset="-122"/>
              </a:endParaRPr>
            </a:p>
            <a:p>
              <a:pPr>
                <a:defRPr/>
              </a:pPr>
              <a:endParaRPr lang="en-US" altLang="zh-CN" b="1" kern="0" dirty="0">
                <a:solidFill>
                  <a:schemeClr val="accent4"/>
                </a:solidFill>
                <a:latin typeface="微软雅黑" pitchFamily="34" charset="-122"/>
                <a:ea typeface="微软雅黑" pitchFamily="34" charset="-122"/>
              </a:endParaRPr>
            </a:p>
            <a:p>
              <a:pPr>
                <a:defRPr/>
              </a:pPr>
              <a:r>
                <a:rPr lang="zh-CN" altLang="en-US" b="1" kern="0" dirty="0">
                  <a:solidFill>
                    <a:schemeClr val="accent4"/>
                  </a:solidFill>
                  <a:latin typeface="微软雅黑" pitchFamily="34" charset="-122"/>
                  <a:ea typeface="微软雅黑" pitchFamily="34" charset="-122"/>
                </a:rPr>
                <a:t>用</a:t>
              </a:r>
            </a:p>
          </p:txBody>
        </p:sp>
        <p:sp>
          <p:nvSpPr>
            <p:cNvPr id="30" name="五边形 146">
              <a:extLst>
                <a:ext uri="{FF2B5EF4-FFF2-40B4-BE49-F238E27FC236}">
                  <a16:creationId xmlns:a16="http://schemas.microsoft.com/office/drawing/2014/main" id="{B7A85DCE-97C7-478F-AEF4-846FD4C339D6}"/>
                </a:ext>
              </a:extLst>
            </p:cNvPr>
            <p:cNvSpPr/>
            <p:nvPr/>
          </p:nvSpPr>
          <p:spPr>
            <a:xfrm rot="5400000">
              <a:off x="5100493"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31" name="TextBox 147">
              <a:extLst>
                <a:ext uri="{FF2B5EF4-FFF2-40B4-BE49-F238E27FC236}">
                  <a16:creationId xmlns:a16="http://schemas.microsoft.com/office/drawing/2014/main" id="{B35D9C34-C2D0-42B9-951C-3DC08839B457}"/>
                </a:ext>
              </a:extLst>
            </p:cNvPr>
            <p:cNvSpPr txBox="1"/>
            <p:nvPr/>
          </p:nvSpPr>
          <p:spPr>
            <a:xfrm>
              <a:off x="5440154" y="129626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4"/>
                  </a:solidFill>
                  <a:latin typeface="微软雅黑" pitchFamily="34" charset="-122"/>
                  <a:ea typeface="微软雅黑" pitchFamily="34" charset="-122"/>
                </a:rPr>
                <a:t>处</a:t>
              </a:r>
              <a:endParaRPr lang="en-US" altLang="zh-CN" b="1" kern="0" dirty="0">
                <a:solidFill>
                  <a:schemeClr val="accent4"/>
                </a:solidFill>
                <a:latin typeface="微软雅黑" pitchFamily="34" charset="-122"/>
                <a:ea typeface="微软雅黑" pitchFamily="34" charset="-122"/>
              </a:endParaRPr>
            </a:p>
            <a:p>
              <a:pPr>
                <a:defRPr/>
              </a:pPr>
              <a:endParaRPr lang="en-US" altLang="zh-CN" b="1" kern="0" dirty="0">
                <a:solidFill>
                  <a:schemeClr val="accent4"/>
                </a:solidFill>
                <a:latin typeface="微软雅黑" pitchFamily="34" charset="-122"/>
                <a:ea typeface="微软雅黑" pitchFamily="34" charset="-122"/>
              </a:endParaRPr>
            </a:p>
            <a:p>
              <a:pPr>
                <a:defRPr/>
              </a:pPr>
              <a:r>
                <a:rPr lang="zh-CN" altLang="en-US" b="1" kern="0" dirty="0">
                  <a:solidFill>
                    <a:schemeClr val="accent4"/>
                  </a:solidFill>
                  <a:latin typeface="微软雅黑" pitchFamily="34" charset="-122"/>
                  <a:ea typeface="微软雅黑" pitchFamily="34" charset="-122"/>
                </a:rPr>
                <a:t>理</a:t>
              </a:r>
            </a:p>
          </p:txBody>
        </p:sp>
        <p:sp>
          <p:nvSpPr>
            <p:cNvPr id="32" name="五边形 148">
              <a:extLst>
                <a:ext uri="{FF2B5EF4-FFF2-40B4-BE49-F238E27FC236}">
                  <a16:creationId xmlns:a16="http://schemas.microsoft.com/office/drawing/2014/main" id="{1B106DCC-AEEC-4C80-96BB-D062427EACE2}"/>
                </a:ext>
              </a:extLst>
            </p:cNvPr>
            <p:cNvSpPr/>
            <p:nvPr/>
          </p:nvSpPr>
          <p:spPr>
            <a:xfrm rot="5400000">
              <a:off x="6099867"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33" name="TextBox 149">
              <a:extLst>
                <a:ext uri="{FF2B5EF4-FFF2-40B4-BE49-F238E27FC236}">
                  <a16:creationId xmlns:a16="http://schemas.microsoft.com/office/drawing/2014/main" id="{D490FD42-E5AC-4D7E-8402-F4C195D2F3B0}"/>
                </a:ext>
              </a:extLst>
            </p:cNvPr>
            <p:cNvSpPr txBox="1"/>
            <p:nvPr/>
          </p:nvSpPr>
          <p:spPr>
            <a:xfrm>
              <a:off x="6444397" y="129626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4"/>
                  </a:solidFill>
                  <a:latin typeface="微软雅黑" pitchFamily="34" charset="-122"/>
                  <a:ea typeface="微软雅黑" pitchFamily="34" charset="-122"/>
                </a:rPr>
                <a:t>认</a:t>
              </a:r>
              <a:endParaRPr lang="en-US" altLang="zh-CN" b="1" kern="0" dirty="0">
                <a:solidFill>
                  <a:schemeClr val="accent4"/>
                </a:solidFill>
                <a:latin typeface="微软雅黑" pitchFamily="34" charset="-122"/>
                <a:ea typeface="微软雅黑" pitchFamily="34" charset="-122"/>
              </a:endParaRPr>
            </a:p>
            <a:p>
              <a:pPr algn="ctr">
                <a:defRPr/>
              </a:pPr>
              <a:endParaRPr lang="en-US" altLang="zh-CN" b="1" kern="0" dirty="0">
                <a:solidFill>
                  <a:schemeClr val="accent4"/>
                </a:solidFill>
                <a:latin typeface="微软雅黑" pitchFamily="34" charset="-122"/>
                <a:ea typeface="微软雅黑" pitchFamily="34" charset="-122"/>
              </a:endParaRPr>
            </a:p>
            <a:p>
              <a:pPr algn="ctr">
                <a:defRPr/>
              </a:pPr>
              <a:r>
                <a:rPr lang="zh-CN" altLang="en-US" b="1" kern="0" dirty="0">
                  <a:solidFill>
                    <a:schemeClr val="accent4"/>
                  </a:solidFill>
                  <a:latin typeface="微软雅黑" pitchFamily="34" charset="-122"/>
                  <a:ea typeface="微软雅黑" pitchFamily="34" charset="-122"/>
                </a:rPr>
                <a:t>知</a:t>
              </a:r>
            </a:p>
          </p:txBody>
        </p:sp>
        <p:cxnSp>
          <p:nvCxnSpPr>
            <p:cNvPr id="34" name="直接连接符 33">
              <a:extLst>
                <a:ext uri="{FF2B5EF4-FFF2-40B4-BE49-F238E27FC236}">
                  <a16:creationId xmlns:a16="http://schemas.microsoft.com/office/drawing/2014/main" id="{487427B1-16F8-4425-B07C-25A8F10266DE}"/>
                </a:ext>
              </a:extLst>
            </p:cNvPr>
            <p:cNvCxnSpPr/>
            <p:nvPr/>
          </p:nvCxnSpPr>
          <p:spPr>
            <a:xfrm flipH="1" flipV="1">
              <a:off x="3086126" y="3017129"/>
              <a:ext cx="0" cy="460800"/>
            </a:xfrm>
            <a:prstGeom prst="line">
              <a:avLst/>
            </a:prstGeom>
            <a:noFill/>
            <a:ln w="12700" cap="flat" cmpd="sng" algn="ctr">
              <a:solidFill>
                <a:schemeClr val="accent6"/>
              </a:solidFill>
              <a:prstDash val="solid"/>
            </a:ln>
            <a:effectLst/>
          </p:spPr>
        </p:cxnSp>
        <p:cxnSp>
          <p:nvCxnSpPr>
            <p:cNvPr id="35" name="直接连接符 34">
              <a:extLst>
                <a:ext uri="{FF2B5EF4-FFF2-40B4-BE49-F238E27FC236}">
                  <a16:creationId xmlns:a16="http://schemas.microsoft.com/office/drawing/2014/main" id="{A550B263-4090-41ED-AF2B-0BA4ADBDFCEB}"/>
                </a:ext>
              </a:extLst>
            </p:cNvPr>
            <p:cNvCxnSpPr/>
            <p:nvPr/>
          </p:nvCxnSpPr>
          <p:spPr>
            <a:xfrm flipH="1" flipV="1">
              <a:off x="3661607" y="3022094"/>
              <a:ext cx="0" cy="460800"/>
            </a:xfrm>
            <a:prstGeom prst="line">
              <a:avLst/>
            </a:prstGeom>
            <a:noFill/>
            <a:ln w="12700" cap="flat" cmpd="sng" algn="ctr">
              <a:solidFill>
                <a:schemeClr val="accent6"/>
              </a:solidFill>
              <a:prstDash val="solid"/>
            </a:ln>
            <a:effectLst/>
          </p:spPr>
        </p:cxnSp>
        <p:cxnSp>
          <p:nvCxnSpPr>
            <p:cNvPr id="36" name="直接连接符 35">
              <a:extLst>
                <a:ext uri="{FF2B5EF4-FFF2-40B4-BE49-F238E27FC236}">
                  <a16:creationId xmlns:a16="http://schemas.microsoft.com/office/drawing/2014/main" id="{B61BDF3A-71FC-4F44-988E-BC5BC8732671}"/>
                </a:ext>
              </a:extLst>
            </p:cNvPr>
            <p:cNvCxnSpPr/>
            <p:nvPr/>
          </p:nvCxnSpPr>
          <p:spPr>
            <a:xfrm flipV="1">
              <a:off x="4227825" y="3023795"/>
              <a:ext cx="0" cy="460800"/>
            </a:xfrm>
            <a:prstGeom prst="line">
              <a:avLst/>
            </a:prstGeom>
            <a:noFill/>
            <a:ln w="12700" cap="flat" cmpd="sng" algn="ctr">
              <a:solidFill>
                <a:schemeClr val="accent3"/>
              </a:solidFill>
              <a:prstDash val="solid"/>
            </a:ln>
            <a:effectLst/>
          </p:spPr>
        </p:cxnSp>
        <p:cxnSp>
          <p:nvCxnSpPr>
            <p:cNvPr id="37" name="直接连接符 36">
              <a:extLst>
                <a:ext uri="{FF2B5EF4-FFF2-40B4-BE49-F238E27FC236}">
                  <a16:creationId xmlns:a16="http://schemas.microsoft.com/office/drawing/2014/main" id="{856EF67A-9C3F-4574-9AC3-FC1BC48FD569}"/>
                </a:ext>
              </a:extLst>
            </p:cNvPr>
            <p:cNvCxnSpPr/>
            <p:nvPr/>
          </p:nvCxnSpPr>
          <p:spPr>
            <a:xfrm flipV="1">
              <a:off x="5920772" y="3023795"/>
              <a:ext cx="0" cy="460800"/>
            </a:xfrm>
            <a:prstGeom prst="line">
              <a:avLst/>
            </a:prstGeom>
            <a:noFill/>
            <a:ln w="12700" cap="flat" cmpd="sng" algn="ctr">
              <a:solidFill>
                <a:schemeClr val="accent4"/>
              </a:solidFill>
              <a:prstDash val="solid"/>
            </a:ln>
            <a:effectLst/>
          </p:spPr>
        </p:cxnSp>
        <p:sp>
          <p:nvSpPr>
            <p:cNvPr id="38" name="左右箭头 155">
              <a:extLst>
                <a:ext uri="{FF2B5EF4-FFF2-40B4-BE49-F238E27FC236}">
                  <a16:creationId xmlns:a16="http://schemas.microsoft.com/office/drawing/2014/main" id="{6225D9F9-3063-4E9C-AC02-E009489FEFAE}"/>
                </a:ext>
              </a:extLst>
            </p:cNvPr>
            <p:cNvSpPr/>
            <p:nvPr/>
          </p:nvSpPr>
          <p:spPr>
            <a:xfrm>
              <a:off x="4630746" y="2709917"/>
              <a:ext cx="2493390" cy="360000"/>
            </a:xfrm>
            <a:prstGeom prst="leftRightArrow">
              <a:avLst>
                <a:gd name="adj1" fmla="val 98819"/>
                <a:gd name="adj2" fmla="val 82143"/>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 lastClr="FFFFFF"/>
                </a:solidFill>
                <a:latin typeface="Franklin Gothic Book"/>
                <a:ea typeface="黑体"/>
              </a:endParaRPr>
            </a:p>
          </p:txBody>
        </p:sp>
        <p:sp>
          <p:nvSpPr>
            <p:cNvPr id="39" name="左右箭头 156">
              <a:extLst>
                <a:ext uri="{FF2B5EF4-FFF2-40B4-BE49-F238E27FC236}">
                  <a16:creationId xmlns:a16="http://schemas.microsoft.com/office/drawing/2014/main" id="{EEB3E731-1C6C-4DAF-BF75-D2F4E2FD9278}"/>
                </a:ext>
              </a:extLst>
            </p:cNvPr>
            <p:cNvSpPr/>
            <p:nvPr/>
          </p:nvSpPr>
          <p:spPr>
            <a:xfrm>
              <a:off x="2427473" y="2709917"/>
              <a:ext cx="2503522" cy="360000"/>
            </a:xfrm>
            <a:prstGeom prst="leftRightArrow">
              <a:avLst>
                <a:gd name="adj1" fmla="val 98819"/>
                <a:gd name="adj2" fmla="val 82143"/>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sp>
          <p:nvSpPr>
            <p:cNvPr id="40" name="五边形 157">
              <a:extLst>
                <a:ext uri="{FF2B5EF4-FFF2-40B4-BE49-F238E27FC236}">
                  <a16:creationId xmlns:a16="http://schemas.microsoft.com/office/drawing/2014/main" id="{665EC131-D480-4D1C-A8BC-B33D8428E560}"/>
                </a:ext>
              </a:extLst>
            </p:cNvPr>
            <p:cNvSpPr/>
            <p:nvPr/>
          </p:nvSpPr>
          <p:spPr>
            <a:xfrm rot="16200000">
              <a:off x="3687127" y="3807061"/>
              <a:ext cx="1080000" cy="360000"/>
            </a:xfrm>
            <a:prstGeom prst="homePlate">
              <a:avLst/>
            </a:prstGeom>
            <a:solidFill>
              <a:schemeClr val="accent3">
                <a:lumMod val="20000"/>
                <a:lumOff val="80000"/>
              </a:schemeClr>
            </a:solidFill>
            <a:ln w="9525" cap="flat" cmpd="sng" algn="ctr">
              <a:solidFill>
                <a:schemeClr val="accent3"/>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3"/>
                </a:solidFill>
                <a:latin typeface="Franklin Gothic Book"/>
                <a:ea typeface="黑体"/>
              </a:endParaRPr>
            </a:p>
          </p:txBody>
        </p:sp>
        <p:sp>
          <p:nvSpPr>
            <p:cNvPr id="41" name="TextBox 158">
              <a:extLst>
                <a:ext uri="{FF2B5EF4-FFF2-40B4-BE49-F238E27FC236}">
                  <a16:creationId xmlns:a16="http://schemas.microsoft.com/office/drawing/2014/main" id="{6454A4A9-500F-4664-97F6-CB3D4542CC98}"/>
                </a:ext>
              </a:extLst>
            </p:cNvPr>
            <p:cNvSpPr txBox="1"/>
            <p:nvPr/>
          </p:nvSpPr>
          <p:spPr>
            <a:xfrm>
              <a:off x="4026570"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3"/>
                  </a:solidFill>
                  <a:latin typeface="微软雅黑" pitchFamily="34" charset="-122"/>
                  <a:ea typeface="微软雅黑" pitchFamily="34" charset="-122"/>
                </a:rPr>
                <a:t>处</a:t>
              </a: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理</a:t>
              </a: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器</a:t>
              </a:r>
            </a:p>
          </p:txBody>
        </p:sp>
        <p:sp>
          <p:nvSpPr>
            <p:cNvPr id="42" name="五边形 159">
              <a:extLst>
                <a:ext uri="{FF2B5EF4-FFF2-40B4-BE49-F238E27FC236}">
                  <a16:creationId xmlns:a16="http://schemas.microsoft.com/office/drawing/2014/main" id="{220C34F3-1417-48A2-833C-05FD80540506}"/>
                </a:ext>
              </a:extLst>
            </p:cNvPr>
            <p:cNvSpPr/>
            <p:nvPr/>
          </p:nvSpPr>
          <p:spPr>
            <a:xfrm rot="16200000">
              <a:off x="2543753" y="3807061"/>
              <a:ext cx="1080000" cy="360000"/>
            </a:xfrm>
            <a:prstGeom prst="homePlate">
              <a:avLst/>
            </a:prstGeom>
            <a:solidFill>
              <a:schemeClr val="accent6">
                <a:lumMod val="20000"/>
                <a:lumOff val="80000"/>
              </a:schemeClr>
            </a:solidFill>
            <a:ln w="9525" cap="flat" cmpd="sng" algn="ctr">
              <a:solidFill>
                <a:schemeClr val="accent6"/>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43" name="TextBox 160">
              <a:extLst>
                <a:ext uri="{FF2B5EF4-FFF2-40B4-BE49-F238E27FC236}">
                  <a16:creationId xmlns:a16="http://schemas.microsoft.com/office/drawing/2014/main" id="{BA5DCB52-C9F5-4603-A7B0-8B1DFD95F46A}"/>
                </a:ext>
              </a:extLst>
            </p:cNvPr>
            <p:cNvSpPr txBox="1"/>
            <p:nvPr/>
          </p:nvSpPr>
          <p:spPr>
            <a:xfrm>
              <a:off x="2877967"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6"/>
                  </a:solidFill>
                  <a:latin typeface="微软雅黑" pitchFamily="34" charset="-122"/>
                  <a:ea typeface="微软雅黑" pitchFamily="34" charset="-122"/>
                </a:rPr>
                <a:t>器</a:t>
              </a:r>
              <a:endParaRPr lang="en-US" altLang="zh-CN" b="1" kern="0" dirty="0">
                <a:solidFill>
                  <a:schemeClr val="accent6"/>
                </a:solidFill>
                <a:latin typeface="微软雅黑" pitchFamily="34" charset="-122"/>
                <a:ea typeface="微软雅黑" pitchFamily="34" charset="-122"/>
              </a:endParaRPr>
            </a:p>
            <a:p>
              <a:pPr>
                <a:defRPr/>
              </a:pPr>
              <a:endParaRPr lang="en-US" altLang="zh-CN" b="1" kern="0" dirty="0">
                <a:solidFill>
                  <a:schemeClr val="accent6"/>
                </a:solidFill>
                <a:latin typeface="微软雅黑" pitchFamily="34" charset="-122"/>
                <a:ea typeface="微软雅黑" pitchFamily="34" charset="-122"/>
              </a:endParaRPr>
            </a:p>
            <a:p>
              <a:pPr>
                <a:defRPr/>
              </a:pPr>
              <a:r>
                <a:rPr lang="zh-CN" altLang="en-US" b="1" kern="0" dirty="0">
                  <a:solidFill>
                    <a:schemeClr val="accent6"/>
                  </a:solidFill>
                  <a:latin typeface="微软雅黑" pitchFamily="34" charset="-122"/>
                  <a:ea typeface="微软雅黑" pitchFamily="34" charset="-122"/>
                </a:rPr>
                <a:t>件</a:t>
              </a:r>
            </a:p>
          </p:txBody>
        </p:sp>
        <p:sp>
          <p:nvSpPr>
            <p:cNvPr id="44" name="圆角矩形 163">
              <a:extLst>
                <a:ext uri="{FF2B5EF4-FFF2-40B4-BE49-F238E27FC236}">
                  <a16:creationId xmlns:a16="http://schemas.microsoft.com/office/drawing/2014/main" id="{E2148FF7-CA96-4633-A58A-24485C4E0C07}"/>
                </a:ext>
              </a:extLst>
            </p:cNvPr>
            <p:cNvSpPr/>
            <p:nvPr/>
          </p:nvSpPr>
          <p:spPr>
            <a:xfrm>
              <a:off x="697582" y="2694752"/>
              <a:ext cx="1080000" cy="360000"/>
            </a:xfrm>
            <a:prstGeom prst="roundRect">
              <a:avLst>
                <a:gd name="adj" fmla="val 50000"/>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sp>
          <p:nvSpPr>
            <p:cNvPr id="45" name="TextBox 164">
              <a:extLst>
                <a:ext uri="{FF2B5EF4-FFF2-40B4-BE49-F238E27FC236}">
                  <a16:creationId xmlns:a16="http://schemas.microsoft.com/office/drawing/2014/main" id="{1D626EA6-8E99-4438-96C5-A8189B99DC5A}"/>
                </a:ext>
              </a:extLst>
            </p:cNvPr>
            <p:cNvSpPr txBox="1"/>
            <p:nvPr/>
          </p:nvSpPr>
          <p:spPr>
            <a:xfrm>
              <a:off x="737724" y="2689018"/>
              <a:ext cx="986577" cy="395319"/>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bg1"/>
                  </a:solidFill>
                  <a:latin typeface="微软雅黑" pitchFamily="34" charset="-122"/>
                  <a:ea typeface="微软雅黑" pitchFamily="34" charset="-122"/>
                </a:rPr>
                <a:t>场与波</a:t>
              </a:r>
            </a:p>
          </p:txBody>
        </p:sp>
        <p:cxnSp>
          <p:nvCxnSpPr>
            <p:cNvPr id="46" name="肘形连接符 165">
              <a:extLst>
                <a:ext uri="{FF2B5EF4-FFF2-40B4-BE49-F238E27FC236}">
                  <a16:creationId xmlns:a16="http://schemas.microsoft.com/office/drawing/2014/main" id="{76B578B0-23D8-48E7-9656-07626E593AAF}"/>
                </a:ext>
              </a:extLst>
            </p:cNvPr>
            <p:cNvCxnSpPr>
              <a:cxnSpLocks/>
            </p:cNvCxnSpPr>
            <p:nvPr/>
          </p:nvCxnSpPr>
          <p:spPr>
            <a:xfrm flipV="1">
              <a:off x="1763100" y="2900180"/>
              <a:ext cx="693596" cy="0"/>
            </a:xfrm>
            <a:prstGeom prst="bentConnector3">
              <a:avLst>
                <a:gd name="adj1" fmla="val 50000"/>
              </a:avLst>
            </a:prstGeom>
            <a:noFill/>
            <a:ln w="19050" cap="flat" cmpd="sng" algn="ctr">
              <a:solidFill>
                <a:schemeClr val="accent5"/>
              </a:solidFill>
              <a:prstDash val="solid"/>
            </a:ln>
            <a:effectLst/>
          </p:spPr>
        </p:cxnSp>
        <p:sp>
          <p:nvSpPr>
            <p:cNvPr id="47" name="五边形 168">
              <a:extLst>
                <a:ext uri="{FF2B5EF4-FFF2-40B4-BE49-F238E27FC236}">
                  <a16:creationId xmlns:a16="http://schemas.microsoft.com/office/drawing/2014/main" id="{2831DC3B-5BEC-4E70-AB4C-633172024941}"/>
                </a:ext>
              </a:extLst>
            </p:cNvPr>
            <p:cNvSpPr/>
            <p:nvPr/>
          </p:nvSpPr>
          <p:spPr>
            <a:xfrm rot="16200000">
              <a:off x="5376982" y="3807061"/>
              <a:ext cx="1080000" cy="360000"/>
            </a:xfrm>
            <a:prstGeom prst="homePlate">
              <a:avLst/>
            </a:prstGeom>
            <a:solidFill>
              <a:schemeClr val="accent4">
                <a:lumMod val="20000"/>
                <a:lumOff val="80000"/>
              </a:schemeClr>
            </a:solidFill>
            <a:ln w="9525" cap="flat" cmpd="sng" algn="ctr">
              <a:solidFill>
                <a:schemeClr val="accent4"/>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48" name="TextBox 169">
              <a:extLst>
                <a:ext uri="{FF2B5EF4-FFF2-40B4-BE49-F238E27FC236}">
                  <a16:creationId xmlns:a16="http://schemas.microsoft.com/office/drawing/2014/main" id="{1E0A0F04-CFCF-466C-A1FC-C5FD821D4A22}"/>
                </a:ext>
              </a:extLst>
            </p:cNvPr>
            <p:cNvSpPr txBox="1"/>
            <p:nvPr/>
          </p:nvSpPr>
          <p:spPr>
            <a:xfrm>
              <a:off x="5712944"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4"/>
                  </a:solidFill>
                  <a:latin typeface="微软雅黑" pitchFamily="34" charset="-122"/>
                  <a:ea typeface="微软雅黑" pitchFamily="34" charset="-122"/>
                </a:rPr>
                <a:t>网</a:t>
              </a:r>
              <a:endParaRPr lang="en-US" altLang="zh-CN" b="1" kern="0" dirty="0">
                <a:solidFill>
                  <a:schemeClr val="accent4"/>
                </a:solidFill>
                <a:latin typeface="微软雅黑" pitchFamily="34" charset="-122"/>
                <a:ea typeface="微软雅黑" pitchFamily="34" charset="-122"/>
              </a:endParaRPr>
            </a:p>
            <a:p>
              <a:pPr algn="ctr">
                <a:defRPr/>
              </a:pPr>
              <a:endParaRPr lang="en-US" altLang="zh-CN" b="1" kern="0" dirty="0">
                <a:solidFill>
                  <a:schemeClr val="accent4"/>
                </a:solidFill>
                <a:latin typeface="微软雅黑" pitchFamily="34" charset="-122"/>
                <a:ea typeface="微软雅黑" pitchFamily="34" charset="-122"/>
              </a:endParaRPr>
            </a:p>
            <a:p>
              <a:pPr algn="ctr">
                <a:defRPr/>
              </a:pPr>
              <a:r>
                <a:rPr lang="zh-CN" altLang="en-US" b="1" kern="0" dirty="0">
                  <a:solidFill>
                    <a:schemeClr val="accent4"/>
                  </a:solidFill>
                  <a:latin typeface="微软雅黑" pitchFamily="34" charset="-122"/>
                  <a:ea typeface="微软雅黑" pitchFamily="34" charset="-122"/>
                </a:rPr>
                <a:t>络</a:t>
              </a:r>
              <a:endParaRPr lang="en-US" altLang="zh-CN" b="1" kern="0" dirty="0">
                <a:solidFill>
                  <a:schemeClr val="accent4"/>
                </a:solidFill>
                <a:latin typeface="微软雅黑" pitchFamily="34" charset="-122"/>
                <a:ea typeface="微软雅黑" pitchFamily="34" charset="-122"/>
              </a:endParaRPr>
            </a:p>
          </p:txBody>
        </p:sp>
        <p:sp>
          <p:nvSpPr>
            <p:cNvPr id="49" name="圆角矩形 170">
              <a:extLst>
                <a:ext uri="{FF2B5EF4-FFF2-40B4-BE49-F238E27FC236}">
                  <a16:creationId xmlns:a16="http://schemas.microsoft.com/office/drawing/2014/main" id="{D57FB96F-FF5A-485E-812D-B15AA4C1E05F}"/>
                </a:ext>
              </a:extLst>
            </p:cNvPr>
            <p:cNvSpPr/>
            <p:nvPr/>
          </p:nvSpPr>
          <p:spPr>
            <a:xfrm>
              <a:off x="7804535" y="2706678"/>
              <a:ext cx="1080000" cy="360000"/>
            </a:xfrm>
            <a:prstGeom prst="roundRect">
              <a:avLst>
                <a:gd name="adj" fmla="val 50000"/>
              </a:avLst>
            </a:prstGeom>
            <a:solidFill>
              <a:schemeClr val="accent1"/>
            </a:solidFill>
            <a:ln w="9525" cap="flat" cmpd="sng" algn="ctr">
              <a:solidFill>
                <a:schemeClr val="accent1"/>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6"/>
                </a:solidFill>
                <a:latin typeface="Franklin Gothic Book"/>
                <a:ea typeface="黑体"/>
              </a:endParaRPr>
            </a:p>
          </p:txBody>
        </p:sp>
        <p:sp>
          <p:nvSpPr>
            <p:cNvPr id="50" name="TextBox 171">
              <a:extLst>
                <a:ext uri="{FF2B5EF4-FFF2-40B4-BE49-F238E27FC236}">
                  <a16:creationId xmlns:a16="http://schemas.microsoft.com/office/drawing/2014/main" id="{891EC29E-51A5-4C39-9AA5-97B05EFDEDD1}"/>
                </a:ext>
              </a:extLst>
            </p:cNvPr>
            <p:cNvSpPr txBox="1"/>
            <p:nvPr/>
          </p:nvSpPr>
          <p:spPr>
            <a:xfrm>
              <a:off x="7956103" y="2689018"/>
              <a:ext cx="922032" cy="395319"/>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信  息</a:t>
              </a:r>
            </a:p>
          </p:txBody>
        </p:sp>
        <p:sp>
          <p:nvSpPr>
            <p:cNvPr id="51" name="TextBox 172">
              <a:extLst>
                <a:ext uri="{FF2B5EF4-FFF2-40B4-BE49-F238E27FC236}">
                  <a16:creationId xmlns:a16="http://schemas.microsoft.com/office/drawing/2014/main" id="{0EC1DFB0-67EB-40FE-9D9F-B5905274CC5A}"/>
                </a:ext>
              </a:extLst>
            </p:cNvPr>
            <p:cNvSpPr txBox="1"/>
            <p:nvPr/>
          </p:nvSpPr>
          <p:spPr>
            <a:xfrm>
              <a:off x="3198631" y="2709280"/>
              <a:ext cx="922047" cy="369332"/>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信    号</a:t>
              </a:r>
            </a:p>
          </p:txBody>
        </p:sp>
        <p:sp>
          <p:nvSpPr>
            <p:cNvPr id="52" name="TextBox 173">
              <a:extLst>
                <a:ext uri="{FF2B5EF4-FFF2-40B4-BE49-F238E27FC236}">
                  <a16:creationId xmlns:a16="http://schemas.microsoft.com/office/drawing/2014/main" id="{9837A606-33C6-47BB-9C61-4AFCA0BB396D}"/>
                </a:ext>
              </a:extLst>
            </p:cNvPr>
            <p:cNvSpPr txBox="1"/>
            <p:nvPr/>
          </p:nvSpPr>
          <p:spPr>
            <a:xfrm>
              <a:off x="5456812" y="2710409"/>
              <a:ext cx="922047" cy="369332"/>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数    据</a:t>
              </a:r>
            </a:p>
          </p:txBody>
        </p:sp>
        <p:cxnSp>
          <p:nvCxnSpPr>
            <p:cNvPr id="53" name="肘形连接符 174">
              <a:extLst>
                <a:ext uri="{FF2B5EF4-FFF2-40B4-BE49-F238E27FC236}">
                  <a16:creationId xmlns:a16="http://schemas.microsoft.com/office/drawing/2014/main" id="{342D3BAD-531D-4110-ABFB-3FD4772F2C5C}"/>
                </a:ext>
              </a:extLst>
            </p:cNvPr>
            <p:cNvCxnSpPr>
              <a:cxnSpLocks/>
            </p:cNvCxnSpPr>
            <p:nvPr/>
          </p:nvCxnSpPr>
          <p:spPr>
            <a:xfrm flipV="1">
              <a:off x="7124137" y="2894062"/>
              <a:ext cx="690557" cy="0"/>
            </a:xfrm>
            <a:prstGeom prst="bentConnector3">
              <a:avLst>
                <a:gd name="adj1" fmla="val 50000"/>
              </a:avLst>
            </a:prstGeom>
            <a:noFill/>
            <a:ln w="19050" cap="flat" cmpd="sng" algn="ctr">
              <a:solidFill>
                <a:schemeClr val="accent1"/>
              </a:solidFill>
              <a:prstDash val="solid"/>
            </a:ln>
            <a:effectLst/>
          </p:spPr>
        </p:cxnSp>
        <p:sp>
          <p:nvSpPr>
            <p:cNvPr id="54" name="左右箭头 184">
              <a:extLst>
                <a:ext uri="{FF2B5EF4-FFF2-40B4-BE49-F238E27FC236}">
                  <a16:creationId xmlns:a16="http://schemas.microsoft.com/office/drawing/2014/main" id="{854D9A93-A509-4E1C-84B7-1FD55CB852EA}"/>
                </a:ext>
              </a:extLst>
            </p:cNvPr>
            <p:cNvSpPr/>
            <p:nvPr/>
          </p:nvSpPr>
          <p:spPr>
            <a:xfrm>
              <a:off x="4639310" y="2800580"/>
              <a:ext cx="286601" cy="178674"/>
            </a:xfrm>
            <a:prstGeom prst="leftRightArrow">
              <a:avLst>
                <a:gd name="adj1" fmla="val 98819"/>
                <a:gd name="adj2" fmla="val 90556"/>
              </a:avLst>
            </a:prstGeom>
            <a:solidFill>
              <a:schemeClr val="accent5"/>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pic>
          <p:nvPicPr>
            <p:cNvPr id="55" name="图片 54">
              <a:extLst>
                <a:ext uri="{FF2B5EF4-FFF2-40B4-BE49-F238E27FC236}">
                  <a16:creationId xmlns:a16="http://schemas.microsoft.com/office/drawing/2014/main" id="{7B6B3C71-F926-4B21-BA4C-FF053BC80A85}"/>
                </a:ext>
              </a:extLst>
            </p:cNvPr>
            <p:cNvPicPr>
              <a:picLocks noChangeAspect="1"/>
            </p:cNvPicPr>
            <p:nvPr/>
          </p:nvPicPr>
          <p:blipFill>
            <a:blip r:embed="rId2"/>
            <a:stretch>
              <a:fillRect/>
            </a:stretch>
          </p:blipFill>
          <p:spPr>
            <a:xfrm>
              <a:off x="5058288" y="3449186"/>
              <a:ext cx="512108" cy="1188823"/>
            </a:xfrm>
            <a:prstGeom prst="rect">
              <a:avLst/>
            </a:prstGeom>
          </p:spPr>
        </p:pic>
        <p:pic>
          <p:nvPicPr>
            <p:cNvPr id="56" name="图片 55">
              <a:extLst>
                <a:ext uri="{FF2B5EF4-FFF2-40B4-BE49-F238E27FC236}">
                  <a16:creationId xmlns:a16="http://schemas.microsoft.com/office/drawing/2014/main" id="{261822CD-5283-4D21-979D-DF6ADAF96BB5}"/>
                </a:ext>
              </a:extLst>
            </p:cNvPr>
            <p:cNvPicPr>
              <a:picLocks noChangeAspect="1"/>
            </p:cNvPicPr>
            <p:nvPr/>
          </p:nvPicPr>
          <p:blipFill>
            <a:blip r:embed="rId3"/>
            <a:stretch>
              <a:fillRect/>
            </a:stretch>
          </p:blipFill>
          <p:spPr>
            <a:xfrm>
              <a:off x="3398977" y="3449328"/>
              <a:ext cx="512108" cy="1176630"/>
            </a:xfrm>
            <a:prstGeom prst="rect">
              <a:avLst/>
            </a:prstGeom>
          </p:spPr>
        </p:pic>
        <p:pic>
          <p:nvPicPr>
            <p:cNvPr id="57" name="图片 56">
              <a:extLst>
                <a:ext uri="{FF2B5EF4-FFF2-40B4-BE49-F238E27FC236}">
                  <a16:creationId xmlns:a16="http://schemas.microsoft.com/office/drawing/2014/main" id="{88C842DB-933F-44EB-B752-361AA3004EEF}"/>
                </a:ext>
              </a:extLst>
            </p:cNvPr>
            <p:cNvPicPr>
              <a:picLocks noChangeAspect="1"/>
            </p:cNvPicPr>
            <p:nvPr/>
          </p:nvPicPr>
          <p:blipFill>
            <a:blip r:embed="rId4"/>
            <a:stretch>
              <a:fillRect/>
            </a:stretch>
          </p:blipFill>
          <p:spPr>
            <a:xfrm>
              <a:off x="4882639" y="1246928"/>
              <a:ext cx="518205" cy="1091279"/>
            </a:xfrm>
            <a:prstGeom prst="rect">
              <a:avLst/>
            </a:prstGeom>
          </p:spPr>
        </p:pic>
      </p:grpSp>
    </p:spTree>
    <p:extLst>
      <p:ext uri="{BB962C8B-B14F-4D97-AF65-F5344CB8AC3E}">
        <p14:creationId xmlns:p14="http://schemas.microsoft.com/office/powerpoint/2010/main" val="42470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常用接口技术</a:t>
            </a:r>
          </a:p>
        </p:txBody>
      </p:sp>
      <p:sp>
        <p:nvSpPr>
          <p:cNvPr id="3" name="内容占位符 2"/>
          <p:cNvSpPr>
            <a:spLocks noGrp="1"/>
          </p:cNvSpPr>
          <p:nvPr>
            <p:ph idx="1"/>
          </p:nvPr>
        </p:nvSpPr>
        <p:spPr/>
        <p:txBody>
          <a:bodyPr/>
          <a:lstStyle/>
          <a:p>
            <a:r>
              <a:rPr lang="zh-CN" altLang="en-US" dirty="0"/>
              <a:t>数字量</a:t>
            </a:r>
            <a:r>
              <a:rPr lang="en-US" altLang="zh-CN" dirty="0"/>
              <a:t>I/O</a:t>
            </a:r>
          </a:p>
          <a:p>
            <a:r>
              <a:rPr lang="en-US" altLang="zh-CN" dirty="0"/>
              <a:t>A/D</a:t>
            </a:r>
            <a:r>
              <a:rPr lang="zh-CN" altLang="en-US" dirty="0"/>
              <a:t>和</a:t>
            </a:r>
            <a:r>
              <a:rPr lang="en-US" altLang="zh-CN" dirty="0"/>
              <a:t>D/A</a:t>
            </a:r>
          </a:p>
          <a:p>
            <a:r>
              <a:rPr lang="en-US" altLang="zh-CN" dirty="0"/>
              <a:t>PWM</a:t>
            </a:r>
          </a:p>
          <a:p>
            <a:r>
              <a:rPr lang="zh-CN" altLang="en-US" dirty="0"/>
              <a:t>总线接口</a:t>
            </a:r>
            <a:endParaRPr lang="en-US" altLang="zh-CN" dirty="0"/>
          </a:p>
          <a:p>
            <a:pPr lvl="1"/>
            <a:r>
              <a:rPr lang="zh-CN" altLang="en-US" dirty="0"/>
              <a:t>并口、串口、</a:t>
            </a:r>
            <a:r>
              <a:rPr lang="en-US" altLang="zh-CN" dirty="0"/>
              <a:t>RS485</a:t>
            </a:r>
            <a:r>
              <a:rPr lang="zh-CN" altLang="en-US" dirty="0"/>
              <a:t>、</a:t>
            </a:r>
            <a:r>
              <a:rPr lang="en-US" altLang="zh-CN" dirty="0"/>
              <a:t>IIC</a:t>
            </a:r>
            <a:r>
              <a:rPr lang="zh-CN" altLang="en-US" dirty="0"/>
              <a:t>、</a:t>
            </a:r>
            <a:r>
              <a:rPr lang="en-US" altLang="zh-CN" dirty="0"/>
              <a:t>SPI</a:t>
            </a:r>
            <a:r>
              <a:rPr lang="zh-CN" altLang="en-US" dirty="0"/>
              <a:t>、</a:t>
            </a:r>
            <a:r>
              <a:rPr lang="en-US" altLang="zh-CN" dirty="0"/>
              <a:t>CAN</a:t>
            </a:r>
            <a:r>
              <a:rPr lang="zh-CN" altLang="en-US" dirty="0"/>
              <a:t>、</a:t>
            </a:r>
            <a:r>
              <a:rPr lang="en-US" altLang="zh-CN" dirty="0"/>
              <a:t>……</a:t>
            </a:r>
            <a:endParaRPr lang="zh-CN" altLang="en-US" dirty="0"/>
          </a:p>
          <a:p>
            <a:r>
              <a:rPr lang="zh-CN" altLang="en-US" dirty="0"/>
              <a:t>显示接口</a:t>
            </a:r>
          </a:p>
          <a:p>
            <a:endParaRPr lang="zh-CN" altLang="en-US" dirty="0"/>
          </a:p>
        </p:txBody>
      </p:sp>
    </p:spTree>
    <p:extLst>
      <p:ext uri="{BB962C8B-B14F-4D97-AF65-F5344CB8AC3E}">
        <p14:creationId xmlns:p14="http://schemas.microsoft.com/office/powerpoint/2010/main" val="294064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数字量</a:t>
            </a:r>
            <a:r>
              <a:rPr lang="en-US" altLang="zh-CN" dirty="0"/>
              <a:t>I/O</a:t>
            </a:r>
            <a:endParaRPr lang="zh-CN" altLang="en-US" dirty="0"/>
          </a:p>
        </p:txBody>
      </p:sp>
      <p:sp>
        <p:nvSpPr>
          <p:cNvPr id="3" name="内容占位符 2"/>
          <p:cNvSpPr>
            <a:spLocks noGrp="1"/>
          </p:cNvSpPr>
          <p:nvPr>
            <p:ph idx="1"/>
          </p:nvPr>
        </p:nvSpPr>
        <p:spPr/>
        <p:txBody>
          <a:bodyPr/>
          <a:lstStyle/>
          <a:p>
            <a:r>
              <a:rPr lang="zh-CN" altLang="en-US" dirty="0"/>
              <a:t>单片机接口系统，如键盘输入、显示输出、打印输出、数据采集、伺服系统、数据存储、数据通信等众多功能，皆通过</a:t>
            </a:r>
            <a:r>
              <a:rPr lang="en-US" altLang="zh-CN" dirty="0"/>
              <a:t>I/O</a:t>
            </a:r>
            <a:r>
              <a:rPr lang="zh-CN" altLang="en-US" dirty="0"/>
              <a:t>端口实现与</a:t>
            </a:r>
            <a:r>
              <a:rPr lang="en-US" altLang="zh-CN" dirty="0"/>
              <a:t>MCU</a:t>
            </a:r>
            <a:r>
              <a:rPr lang="zh-CN" altLang="en-US" dirty="0"/>
              <a:t>的信息交互</a:t>
            </a:r>
          </a:p>
          <a:p>
            <a:r>
              <a:rPr lang="zh-CN" altLang="en-US" dirty="0"/>
              <a:t>某些特定的传感器时序需求，很多都直接使用数字量</a:t>
            </a:r>
            <a:r>
              <a:rPr lang="en-US" altLang="zh-CN" dirty="0"/>
              <a:t>IO</a:t>
            </a:r>
            <a:r>
              <a:rPr lang="zh-CN" altLang="en-US" dirty="0"/>
              <a:t>来模拟接入</a:t>
            </a:r>
          </a:p>
          <a:p>
            <a:r>
              <a:rPr lang="zh-CN" altLang="en-US" dirty="0"/>
              <a:t>复用性：部分</a:t>
            </a:r>
            <a:r>
              <a:rPr lang="en-US" altLang="zh-CN" dirty="0"/>
              <a:t>I/O</a:t>
            </a:r>
            <a:r>
              <a:rPr lang="zh-CN" altLang="en-US" dirty="0"/>
              <a:t>可复用其他功能；</a:t>
            </a:r>
          </a:p>
          <a:p>
            <a:r>
              <a:rPr lang="zh-CN" altLang="en-US" dirty="0"/>
              <a:t>驱动能力：不同端口的驱动能力不同。</a:t>
            </a:r>
          </a:p>
          <a:p>
            <a:endParaRPr lang="zh-CN" altLang="en-US" dirty="0"/>
          </a:p>
        </p:txBody>
      </p:sp>
    </p:spTree>
    <p:extLst>
      <p:ext uri="{BB962C8B-B14F-4D97-AF65-F5344CB8AC3E}">
        <p14:creationId xmlns:p14="http://schemas.microsoft.com/office/powerpoint/2010/main" val="326917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逻辑电平的相关参数</a:t>
            </a:r>
          </a:p>
        </p:txBody>
      </p:sp>
      <p:pic>
        <p:nvPicPr>
          <p:cNvPr id="3" name="图片 2">
            <a:extLst>
              <a:ext uri="{FF2B5EF4-FFF2-40B4-BE49-F238E27FC236}">
                <a16:creationId xmlns:a16="http://schemas.microsoft.com/office/drawing/2014/main" id="{A8EBBBC4-2B32-4219-B78B-B8004F6A2DDB}"/>
              </a:ext>
            </a:extLst>
          </p:cNvPr>
          <p:cNvPicPr>
            <a:picLocks noChangeAspect="1"/>
          </p:cNvPicPr>
          <p:nvPr/>
        </p:nvPicPr>
        <p:blipFill>
          <a:blip r:embed="rId2"/>
          <a:stretch>
            <a:fillRect/>
          </a:stretch>
        </p:blipFill>
        <p:spPr>
          <a:xfrm>
            <a:off x="2031433" y="1321315"/>
            <a:ext cx="8114479" cy="4846740"/>
          </a:xfrm>
          <a:prstGeom prst="rect">
            <a:avLst/>
          </a:prstGeom>
        </p:spPr>
      </p:pic>
    </p:spTree>
    <p:extLst>
      <p:ext uri="{BB962C8B-B14F-4D97-AF65-F5344CB8AC3E}">
        <p14:creationId xmlns:p14="http://schemas.microsoft.com/office/powerpoint/2010/main" val="106804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TTL</a:t>
            </a:r>
            <a:r>
              <a:rPr lang="zh-CN" altLang="en-US"/>
              <a:t>和</a:t>
            </a:r>
            <a:r>
              <a:rPr lang="en-US" altLang="zh-CN"/>
              <a:t>CMOS</a:t>
            </a:r>
            <a:r>
              <a:rPr lang="zh-CN" altLang="en-US"/>
              <a:t>电平规范</a:t>
            </a:r>
            <a:endParaRPr lang="zh-CN" altLang="en-US" dirty="0"/>
          </a:p>
        </p:txBody>
      </p:sp>
      <p:pic>
        <p:nvPicPr>
          <p:cNvPr id="3" name="图片 2">
            <a:extLst>
              <a:ext uri="{FF2B5EF4-FFF2-40B4-BE49-F238E27FC236}">
                <a16:creationId xmlns:a16="http://schemas.microsoft.com/office/drawing/2014/main" id="{71CA4486-8F39-4CD0-8F69-BD40F6150B78}"/>
              </a:ext>
            </a:extLst>
          </p:cNvPr>
          <p:cNvPicPr>
            <a:picLocks noChangeAspect="1"/>
          </p:cNvPicPr>
          <p:nvPr/>
        </p:nvPicPr>
        <p:blipFill>
          <a:blip r:embed="rId2"/>
          <a:stretch>
            <a:fillRect/>
          </a:stretch>
        </p:blipFill>
        <p:spPr>
          <a:xfrm>
            <a:off x="358272" y="1420091"/>
            <a:ext cx="11475455" cy="4762903"/>
          </a:xfrm>
          <a:prstGeom prst="rect">
            <a:avLst/>
          </a:prstGeom>
        </p:spPr>
      </p:pic>
    </p:spTree>
    <p:extLst>
      <p:ext uri="{BB962C8B-B14F-4D97-AF65-F5344CB8AC3E}">
        <p14:creationId xmlns:p14="http://schemas.microsoft.com/office/powerpoint/2010/main" val="147291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PWM (Pulse Width Modulation)</a:t>
            </a:r>
            <a:endParaRPr lang="zh-CN" altLang="en-US" dirty="0"/>
          </a:p>
        </p:txBody>
      </p:sp>
      <p:sp>
        <p:nvSpPr>
          <p:cNvPr id="3" name="内容占位符 2"/>
          <p:cNvSpPr>
            <a:spLocks noGrp="1"/>
          </p:cNvSpPr>
          <p:nvPr>
            <p:ph idx="1"/>
          </p:nvPr>
        </p:nvSpPr>
        <p:spPr/>
        <p:txBody>
          <a:bodyPr/>
          <a:lstStyle/>
          <a:p>
            <a:r>
              <a:rPr lang="zh-CN" altLang="en-US" dirty="0"/>
              <a:t>脉冲宽度调制，简称脉宽调制。</a:t>
            </a:r>
            <a:endParaRPr lang="en-US" altLang="zh-CN" dirty="0"/>
          </a:p>
          <a:p>
            <a:r>
              <a:rPr lang="zh-CN" altLang="en-US" dirty="0"/>
              <a:t>是利用微处理器的数字输出来对模拟电路进行控制的一种非常有效的技术，广泛应用在从测量、通信到功率控制与变换的许多领域中。</a:t>
            </a:r>
          </a:p>
        </p:txBody>
      </p:sp>
      <p:pic>
        <p:nvPicPr>
          <p:cNvPr id="6" name="图片 5">
            <a:extLst>
              <a:ext uri="{FF2B5EF4-FFF2-40B4-BE49-F238E27FC236}">
                <a16:creationId xmlns:a16="http://schemas.microsoft.com/office/drawing/2014/main" id="{AD5A8431-327E-4F4A-A2AA-D5A828131AC4}"/>
              </a:ext>
            </a:extLst>
          </p:cNvPr>
          <p:cNvPicPr>
            <a:picLocks noChangeAspect="1"/>
          </p:cNvPicPr>
          <p:nvPr/>
        </p:nvPicPr>
        <p:blipFill>
          <a:blip r:embed="rId2"/>
          <a:stretch>
            <a:fillRect/>
          </a:stretch>
        </p:blipFill>
        <p:spPr>
          <a:xfrm>
            <a:off x="8697457" y="2861972"/>
            <a:ext cx="2964873" cy="3503660"/>
          </a:xfrm>
          <a:prstGeom prst="rect">
            <a:avLst/>
          </a:prstGeom>
        </p:spPr>
      </p:pic>
      <p:pic>
        <p:nvPicPr>
          <p:cNvPr id="10" name="图片 9">
            <a:extLst>
              <a:ext uri="{FF2B5EF4-FFF2-40B4-BE49-F238E27FC236}">
                <a16:creationId xmlns:a16="http://schemas.microsoft.com/office/drawing/2014/main" id="{229C4C86-3C3A-44CF-BB4B-0F6BF40F7C57}"/>
              </a:ext>
            </a:extLst>
          </p:cNvPr>
          <p:cNvPicPr>
            <a:picLocks noChangeAspect="1"/>
          </p:cNvPicPr>
          <p:nvPr/>
        </p:nvPicPr>
        <p:blipFill>
          <a:blip r:embed="rId3"/>
          <a:stretch>
            <a:fillRect/>
          </a:stretch>
        </p:blipFill>
        <p:spPr>
          <a:xfrm>
            <a:off x="748003" y="3533894"/>
            <a:ext cx="3612588" cy="715581"/>
          </a:xfrm>
          <a:prstGeom prst="rect">
            <a:avLst/>
          </a:prstGeom>
        </p:spPr>
      </p:pic>
      <p:pic>
        <p:nvPicPr>
          <p:cNvPr id="11" name="图片 10">
            <a:extLst>
              <a:ext uri="{FF2B5EF4-FFF2-40B4-BE49-F238E27FC236}">
                <a16:creationId xmlns:a16="http://schemas.microsoft.com/office/drawing/2014/main" id="{EDAEFC69-0675-425C-B7C9-B6371FE386D8}"/>
              </a:ext>
            </a:extLst>
          </p:cNvPr>
          <p:cNvPicPr>
            <a:picLocks noChangeAspect="1"/>
          </p:cNvPicPr>
          <p:nvPr/>
        </p:nvPicPr>
        <p:blipFill>
          <a:blip r:embed="rId4"/>
          <a:stretch>
            <a:fillRect/>
          </a:stretch>
        </p:blipFill>
        <p:spPr>
          <a:xfrm>
            <a:off x="4644864" y="3478526"/>
            <a:ext cx="3612590" cy="715581"/>
          </a:xfrm>
          <a:prstGeom prst="rect">
            <a:avLst/>
          </a:prstGeom>
        </p:spPr>
      </p:pic>
      <p:pic>
        <p:nvPicPr>
          <p:cNvPr id="12" name="图片 11">
            <a:extLst>
              <a:ext uri="{FF2B5EF4-FFF2-40B4-BE49-F238E27FC236}">
                <a16:creationId xmlns:a16="http://schemas.microsoft.com/office/drawing/2014/main" id="{D6A99632-DD5C-4E71-97C3-038A72D2ED73}"/>
              </a:ext>
            </a:extLst>
          </p:cNvPr>
          <p:cNvPicPr>
            <a:picLocks noChangeAspect="1"/>
          </p:cNvPicPr>
          <p:nvPr/>
        </p:nvPicPr>
        <p:blipFill>
          <a:blip r:embed="rId5"/>
          <a:stretch>
            <a:fillRect/>
          </a:stretch>
        </p:blipFill>
        <p:spPr>
          <a:xfrm>
            <a:off x="748002" y="5067193"/>
            <a:ext cx="3612590" cy="715581"/>
          </a:xfrm>
          <a:prstGeom prst="rect">
            <a:avLst/>
          </a:prstGeom>
        </p:spPr>
      </p:pic>
      <p:pic>
        <p:nvPicPr>
          <p:cNvPr id="13" name="图片 12">
            <a:extLst>
              <a:ext uri="{FF2B5EF4-FFF2-40B4-BE49-F238E27FC236}">
                <a16:creationId xmlns:a16="http://schemas.microsoft.com/office/drawing/2014/main" id="{5F6CB4FF-80A0-4255-BA84-F01DC985DC72}"/>
              </a:ext>
            </a:extLst>
          </p:cNvPr>
          <p:cNvPicPr>
            <a:picLocks noChangeAspect="1"/>
          </p:cNvPicPr>
          <p:nvPr/>
        </p:nvPicPr>
        <p:blipFill>
          <a:blip r:embed="rId6"/>
          <a:stretch>
            <a:fillRect/>
          </a:stretch>
        </p:blipFill>
        <p:spPr>
          <a:xfrm>
            <a:off x="4644863" y="5067193"/>
            <a:ext cx="3612590" cy="715581"/>
          </a:xfrm>
          <a:prstGeom prst="rect">
            <a:avLst/>
          </a:prstGeom>
        </p:spPr>
      </p:pic>
      <p:sp>
        <p:nvSpPr>
          <p:cNvPr id="14" name="文本框 13">
            <a:extLst>
              <a:ext uri="{FF2B5EF4-FFF2-40B4-BE49-F238E27FC236}">
                <a16:creationId xmlns:a16="http://schemas.microsoft.com/office/drawing/2014/main" id="{9E5D1E65-38BB-474C-96F2-DCFD081FBFAD}"/>
              </a:ext>
            </a:extLst>
          </p:cNvPr>
          <p:cNvSpPr txBox="1"/>
          <p:nvPr/>
        </p:nvSpPr>
        <p:spPr>
          <a:xfrm>
            <a:off x="1572986" y="4356238"/>
            <a:ext cx="154241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占空比</a:t>
            </a:r>
            <a:r>
              <a:rPr lang="en-US" altLang="zh-CN" dirty="0">
                <a:latin typeface="微软雅黑" panose="020B0503020204020204" pitchFamily="34" charset="-122"/>
                <a:ea typeface="微软雅黑" panose="020B0503020204020204" pitchFamily="34" charset="-122"/>
              </a:rPr>
              <a:t>12.5%</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99C741F1-E777-4CEE-9837-4F37C1649B2B}"/>
              </a:ext>
            </a:extLst>
          </p:cNvPr>
          <p:cNvSpPr txBox="1"/>
          <p:nvPr/>
        </p:nvSpPr>
        <p:spPr>
          <a:xfrm>
            <a:off x="5508172" y="4356238"/>
            <a:ext cx="1351652"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占空比</a:t>
            </a:r>
            <a:r>
              <a:rPr lang="en-US" altLang="zh-CN" dirty="0">
                <a:latin typeface="微软雅黑" panose="020B0503020204020204" pitchFamily="34" charset="-122"/>
                <a:ea typeface="微软雅黑" panose="020B0503020204020204" pitchFamily="34" charset="-122"/>
              </a:rPr>
              <a:t>50%</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9C58081-1F0C-45DB-A084-CCE8036FC949}"/>
              </a:ext>
            </a:extLst>
          </p:cNvPr>
          <p:cNvSpPr txBox="1"/>
          <p:nvPr/>
        </p:nvSpPr>
        <p:spPr>
          <a:xfrm>
            <a:off x="1572986" y="5889537"/>
            <a:ext cx="154241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占空比</a:t>
            </a:r>
            <a:r>
              <a:rPr lang="en-US" altLang="zh-CN" dirty="0">
                <a:latin typeface="微软雅黑" panose="020B0503020204020204" pitchFamily="34" charset="-122"/>
                <a:ea typeface="微软雅黑" panose="020B0503020204020204" pitchFamily="34" charset="-122"/>
              </a:rPr>
              <a:t>25%</a:t>
            </a:r>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8D0A611-05DD-44E2-BDF9-63B2B6883BAE}"/>
              </a:ext>
            </a:extLst>
          </p:cNvPr>
          <p:cNvSpPr txBox="1"/>
          <p:nvPr/>
        </p:nvSpPr>
        <p:spPr>
          <a:xfrm>
            <a:off x="5508171" y="5870285"/>
            <a:ext cx="135165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占空比</a:t>
            </a:r>
            <a:r>
              <a:rPr lang="en-US" altLang="zh-CN" dirty="0">
                <a:latin typeface="微软雅黑" panose="020B0503020204020204" pitchFamily="34" charset="-122"/>
                <a:ea typeface="微软雅黑" panose="020B0503020204020204" pitchFamily="34" charset="-122"/>
              </a:rPr>
              <a:t>75%</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343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6BB10B-8713-4D64-8B9F-FD36F6EBF011}"/>
              </a:ext>
            </a:extLst>
          </p:cNvPr>
          <p:cNvSpPr>
            <a:spLocks noGrp="1"/>
          </p:cNvSpPr>
          <p:nvPr>
            <p:ph type="title"/>
          </p:nvPr>
        </p:nvSpPr>
        <p:spPr/>
        <p:txBody>
          <a:bodyPr/>
          <a:lstStyle/>
          <a:p>
            <a:r>
              <a:rPr lang="zh-CN" altLang="en-US"/>
              <a:t>总线接口</a:t>
            </a:r>
            <a:endParaRPr lang="zh-CN" altLang="en-US" dirty="0"/>
          </a:p>
        </p:txBody>
      </p:sp>
      <p:sp>
        <p:nvSpPr>
          <p:cNvPr id="3" name="内容占位符 2">
            <a:extLst>
              <a:ext uri="{FF2B5EF4-FFF2-40B4-BE49-F238E27FC236}">
                <a16:creationId xmlns:a16="http://schemas.microsoft.com/office/drawing/2014/main" id="{74BCD44B-0188-450B-90B6-BDB216E726C3}"/>
              </a:ext>
            </a:extLst>
          </p:cNvPr>
          <p:cNvSpPr>
            <a:spLocks noGrp="1"/>
          </p:cNvSpPr>
          <p:nvPr>
            <p:ph idx="1"/>
          </p:nvPr>
        </p:nvSpPr>
        <p:spPr>
          <a:xfrm>
            <a:off x="439614" y="1433016"/>
            <a:ext cx="7153607" cy="4932616"/>
          </a:xfrm>
        </p:spPr>
        <p:txBody>
          <a:bodyPr/>
          <a:lstStyle/>
          <a:p>
            <a:r>
              <a:rPr lang="zh-CN" altLang="en-US" dirty="0"/>
              <a:t>为了简化硬件电路设计、简化系统结构，常用一组线路，配置以适当的接口电路与各部件和外围设备连接，这组共用的连接线路被称为总线。</a:t>
            </a:r>
            <a:endParaRPr lang="en-US" altLang="zh-CN" dirty="0"/>
          </a:p>
          <a:p>
            <a:r>
              <a:rPr lang="zh-CN" altLang="en-US" dirty="0"/>
              <a:t>微机中总线一般有内部总线、系统总线和外部总线。</a:t>
            </a:r>
            <a:endParaRPr lang="en-US" altLang="zh-CN" dirty="0"/>
          </a:p>
          <a:p>
            <a:r>
              <a:rPr lang="zh-CN" altLang="en-US" dirty="0">
                <a:solidFill>
                  <a:srgbClr val="0070C0"/>
                </a:solidFill>
              </a:rPr>
              <a:t>内部总线</a:t>
            </a:r>
            <a:r>
              <a:rPr lang="zh-CN" altLang="en-US" dirty="0"/>
              <a:t>是微机内部各外围芯片与处理器之间的总线，用于芯片一级的互连。</a:t>
            </a:r>
            <a:endParaRPr lang="en-US" altLang="zh-CN" dirty="0"/>
          </a:p>
          <a:p>
            <a:r>
              <a:rPr lang="zh-CN" altLang="en-US" dirty="0">
                <a:solidFill>
                  <a:srgbClr val="0070C0"/>
                </a:solidFill>
              </a:rPr>
              <a:t>系统总线</a:t>
            </a:r>
            <a:r>
              <a:rPr lang="zh-CN" altLang="en-US" dirty="0"/>
              <a:t>是微机中各插件板与系统板之间的总线，用于插件板一级的互连。</a:t>
            </a:r>
            <a:endParaRPr lang="en-US" altLang="zh-CN" dirty="0"/>
          </a:p>
          <a:p>
            <a:r>
              <a:rPr lang="zh-CN" altLang="en-US" dirty="0">
                <a:solidFill>
                  <a:srgbClr val="0070C0"/>
                </a:solidFill>
              </a:rPr>
              <a:t>外部总线</a:t>
            </a:r>
            <a:r>
              <a:rPr lang="zh-CN" altLang="en-US" dirty="0"/>
              <a:t>则是微机和外部设备之间的总线。</a:t>
            </a:r>
          </a:p>
        </p:txBody>
      </p:sp>
      <p:pic>
        <p:nvPicPr>
          <p:cNvPr id="4" name="图片 3">
            <a:extLst>
              <a:ext uri="{FF2B5EF4-FFF2-40B4-BE49-F238E27FC236}">
                <a16:creationId xmlns:a16="http://schemas.microsoft.com/office/drawing/2014/main" id="{B68098EB-B245-4BCE-8DAB-FF5E190B0F18}"/>
              </a:ext>
            </a:extLst>
          </p:cNvPr>
          <p:cNvPicPr>
            <a:picLocks noChangeAspect="1"/>
          </p:cNvPicPr>
          <p:nvPr/>
        </p:nvPicPr>
        <p:blipFill rotWithShape="1">
          <a:blip r:embed="rId2"/>
          <a:srcRect t="1101" b="1126"/>
          <a:stretch/>
        </p:blipFill>
        <p:spPr>
          <a:xfrm>
            <a:off x="8062145" y="853528"/>
            <a:ext cx="3206662" cy="3477463"/>
          </a:xfrm>
          <a:prstGeom prst="rect">
            <a:avLst/>
          </a:prstGeom>
        </p:spPr>
      </p:pic>
      <p:pic>
        <p:nvPicPr>
          <p:cNvPr id="5" name="图片 4">
            <a:extLst>
              <a:ext uri="{FF2B5EF4-FFF2-40B4-BE49-F238E27FC236}">
                <a16:creationId xmlns:a16="http://schemas.microsoft.com/office/drawing/2014/main" id="{B2F9036A-69A5-46B7-8DD6-3974B633A765}"/>
              </a:ext>
            </a:extLst>
          </p:cNvPr>
          <p:cNvPicPr>
            <a:picLocks noChangeAspect="1"/>
          </p:cNvPicPr>
          <p:nvPr/>
        </p:nvPicPr>
        <p:blipFill>
          <a:blip r:embed="rId3"/>
          <a:stretch>
            <a:fillRect/>
          </a:stretch>
        </p:blipFill>
        <p:spPr>
          <a:xfrm>
            <a:off x="8541369" y="4838371"/>
            <a:ext cx="2248214" cy="1095126"/>
          </a:xfrm>
          <a:prstGeom prst="rect">
            <a:avLst/>
          </a:prstGeom>
        </p:spPr>
      </p:pic>
      <p:sp>
        <p:nvSpPr>
          <p:cNvPr id="6" name="文本框 5">
            <a:extLst>
              <a:ext uri="{FF2B5EF4-FFF2-40B4-BE49-F238E27FC236}">
                <a16:creationId xmlns:a16="http://schemas.microsoft.com/office/drawing/2014/main" id="{60C8BA73-ED73-4EB8-A639-624CD38749C6}"/>
              </a:ext>
            </a:extLst>
          </p:cNvPr>
          <p:cNvSpPr txBox="1"/>
          <p:nvPr/>
        </p:nvSpPr>
        <p:spPr>
          <a:xfrm>
            <a:off x="9324821" y="5996300"/>
            <a:ext cx="877163"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三态门</a:t>
            </a:r>
          </a:p>
        </p:txBody>
      </p:sp>
    </p:spTree>
    <p:extLst>
      <p:ext uri="{BB962C8B-B14F-4D97-AF65-F5344CB8AC3E}">
        <p14:creationId xmlns:p14="http://schemas.microsoft.com/office/powerpoint/2010/main" val="312603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并行传输和串行传输</a:t>
            </a:r>
            <a:endParaRPr lang="zh-CN" altLang="en-US" dirty="0"/>
          </a:p>
        </p:txBody>
      </p:sp>
      <p:sp>
        <p:nvSpPr>
          <p:cNvPr id="3" name="内容占位符 2"/>
          <p:cNvSpPr>
            <a:spLocks noGrp="1"/>
          </p:cNvSpPr>
          <p:nvPr>
            <p:ph idx="1"/>
          </p:nvPr>
        </p:nvSpPr>
        <p:spPr>
          <a:xfrm>
            <a:off x="484414" y="1495963"/>
            <a:ext cx="6052457" cy="4012208"/>
          </a:xfrm>
        </p:spPr>
        <p:txBody>
          <a:bodyPr/>
          <a:lstStyle/>
          <a:p>
            <a:pPr lvl="0"/>
            <a:r>
              <a:rPr lang="zh-CN" altLang="en-US" dirty="0"/>
              <a:t>并行传输</a:t>
            </a:r>
            <a:endParaRPr lang="en-US" altLang="zh-CN" dirty="0"/>
          </a:p>
          <a:p>
            <a:pPr lvl="1"/>
            <a:r>
              <a:rPr lang="zh-CN" altLang="en-US" dirty="0"/>
              <a:t>同时传输一组比特，每个比特使用单独的一条线路。</a:t>
            </a:r>
          </a:p>
          <a:p>
            <a:pPr lvl="1"/>
            <a:r>
              <a:rPr lang="zh-CN" altLang="en-US" dirty="0"/>
              <a:t>传输速度快</a:t>
            </a:r>
          </a:p>
          <a:p>
            <a:pPr lvl="1"/>
            <a:r>
              <a:rPr lang="zh-CN" altLang="en-US" dirty="0"/>
              <a:t>短距离</a:t>
            </a:r>
          </a:p>
          <a:p>
            <a:pPr lvl="0"/>
            <a:r>
              <a:rPr lang="zh-CN" altLang="en-US" dirty="0"/>
              <a:t> 串行传输</a:t>
            </a:r>
            <a:endParaRPr lang="en-US" altLang="zh-CN" dirty="0"/>
          </a:p>
          <a:p>
            <a:pPr lvl="1"/>
            <a:r>
              <a:rPr lang="zh-CN" altLang="en-US" dirty="0"/>
              <a:t>只使用一条线路，同时只传输</a:t>
            </a:r>
            <a:r>
              <a:rPr lang="en-US" altLang="zh-CN" dirty="0"/>
              <a:t>1 </a:t>
            </a:r>
            <a:r>
              <a:rPr lang="zh-CN" altLang="en-US" dirty="0"/>
              <a:t>比特位。</a:t>
            </a:r>
          </a:p>
          <a:p>
            <a:pPr lvl="1"/>
            <a:r>
              <a:rPr lang="zh-CN" altLang="en-US" dirty="0"/>
              <a:t>造价低，可靠性好</a:t>
            </a:r>
          </a:p>
          <a:p>
            <a:pPr lvl="1"/>
            <a:r>
              <a:rPr lang="zh-CN" altLang="en-US" dirty="0"/>
              <a:t>长距离</a:t>
            </a:r>
          </a:p>
        </p:txBody>
      </p:sp>
      <p:pic>
        <p:nvPicPr>
          <p:cNvPr id="6" name="图片 5"/>
          <p:cNvPicPr>
            <a:picLocks noChangeAspect="1"/>
          </p:cNvPicPr>
          <p:nvPr/>
        </p:nvPicPr>
        <p:blipFill>
          <a:blip r:embed="rId2"/>
          <a:stretch>
            <a:fillRect/>
          </a:stretch>
        </p:blipFill>
        <p:spPr>
          <a:xfrm>
            <a:off x="6852557" y="638339"/>
            <a:ext cx="4684071" cy="2790661"/>
          </a:xfrm>
          <a:prstGeom prst="rect">
            <a:avLst/>
          </a:prstGeom>
        </p:spPr>
      </p:pic>
      <p:pic>
        <p:nvPicPr>
          <p:cNvPr id="7" name="图片 6"/>
          <p:cNvPicPr>
            <a:picLocks noChangeAspect="1"/>
          </p:cNvPicPr>
          <p:nvPr/>
        </p:nvPicPr>
        <p:blipFill>
          <a:blip r:embed="rId3"/>
          <a:stretch>
            <a:fillRect/>
          </a:stretch>
        </p:blipFill>
        <p:spPr>
          <a:xfrm>
            <a:off x="6932177" y="3698140"/>
            <a:ext cx="4684071" cy="2555519"/>
          </a:xfrm>
          <a:prstGeom prst="rect">
            <a:avLst/>
          </a:prstGeom>
        </p:spPr>
      </p:pic>
    </p:spTree>
    <p:extLst>
      <p:ext uri="{BB962C8B-B14F-4D97-AF65-F5344CB8AC3E}">
        <p14:creationId xmlns:p14="http://schemas.microsoft.com/office/powerpoint/2010/main" val="33074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9F002-53B5-4BA5-AE15-2CC2C2EC58D2}"/>
              </a:ext>
            </a:extLst>
          </p:cNvPr>
          <p:cNvSpPr>
            <a:spLocks noGrp="1"/>
          </p:cNvSpPr>
          <p:nvPr>
            <p:ph type="title"/>
          </p:nvPr>
        </p:nvSpPr>
        <p:spPr/>
        <p:txBody>
          <a:bodyPr/>
          <a:lstStyle/>
          <a:p>
            <a:r>
              <a:rPr lang="en-US" altLang="zh-CN" dirty="0"/>
              <a:t>7·23</a:t>
            </a:r>
            <a:r>
              <a:rPr lang="zh-CN" altLang="en-US" dirty="0"/>
              <a:t>甬温线特别重大铁路交通事故</a:t>
            </a:r>
          </a:p>
        </p:txBody>
      </p:sp>
      <p:sp>
        <p:nvSpPr>
          <p:cNvPr id="3" name="内容占位符 2">
            <a:extLst>
              <a:ext uri="{FF2B5EF4-FFF2-40B4-BE49-F238E27FC236}">
                <a16:creationId xmlns:a16="http://schemas.microsoft.com/office/drawing/2014/main" id="{384032E5-1382-4612-9489-F155796FF196}"/>
              </a:ext>
            </a:extLst>
          </p:cNvPr>
          <p:cNvSpPr>
            <a:spLocks noGrp="1"/>
          </p:cNvSpPr>
          <p:nvPr>
            <p:ph idx="1"/>
          </p:nvPr>
        </p:nvSpPr>
        <p:spPr>
          <a:xfrm>
            <a:off x="439615" y="1433016"/>
            <a:ext cx="6358424" cy="3005819"/>
          </a:xfrm>
        </p:spPr>
        <p:txBody>
          <a:bodyPr/>
          <a:lstStyle/>
          <a:p>
            <a:r>
              <a:rPr lang="en-US" altLang="zh-CN" dirty="0"/>
              <a:t>2011</a:t>
            </a:r>
            <a:r>
              <a:rPr lang="zh-CN" altLang="en-US" dirty="0"/>
              <a:t>年</a:t>
            </a:r>
            <a:r>
              <a:rPr lang="en-US" altLang="zh-CN" dirty="0"/>
              <a:t>7</a:t>
            </a:r>
            <a:r>
              <a:rPr lang="zh-CN" altLang="en-US" dirty="0"/>
              <a:t>月</a:t>
            </a:r>
            <a:r>
              <a:rPr lang="en-US" altLang="zh-CN" dirty="0"/>
              <a:t>23</a:t>
            </a:r>
            <a:r>
              <a:rPr lang="zh-CN" altLang="en-US" dirty="0"/>
              <a:t>日，甬温线温州市境内，发生动车组列车追尾事故。造成</a:t>
            </a:r>
            <a:r>
              <a:rPr lang="en-US" altLang="zh-CN" dirty="0"/>
              <a:t>40</a:t>
            </a:r>
            <a:r>
              <a:rPr lang="zh-CN" altLang="en-US" dirty="0"/>
              <a:t>人死亡、</a:t>
            </a:r>
            <a:r>
              <a:rPr lang="en-US" altLang="zh-CN" dirty="0"/>
              <a:t>172</a:t>
            </a:r>
            <a:r>
              <a:rPr lang="zh-CN" altLang="en-US" dirty="0"/>
              <a:t>人受伤，中断行车</a:t>
            </a:r>
            <a:r>
              <a:rPr lang="en-US" altLang="zh-CN" dirty="0"/>
              <a:t>32</a:t>
            </a:r>
            <a:r>
              <a:rPr lang="zh-CN" altLang="en-US" dirty="0"/>
              <a:t>小时</a:t>
            </a:r>
            <a:r>
              <a:rPr lang="en-US" altLang="zh-CN" dirty="0"/>
              <a:t>35</a:t>
            </a:r>
            <a:r>
              <a:rPr lang="zh-CN" altLang="en-US" dirty="0"/>
              <a:t>分，直接经济损失</a:t>
            </a:r>
            <a:r>
              <a:rPr lang="en-US" altLang="zh-CN" dirty="0"/>
              <a:t>19371.65</a:t>
            </a:r>
            <a:r>
              <a:rPr lang="zh-CN" altLang="en-US" dirty="0"/>
              <a:t>万元。</a:t>
            </a:r>
            <a:endParaRPr lang="en-US" altLang="zh-CN" dirty="0"/>
          </a:p>
          <a:p>
            <a:r>
              <a:rPr lang="zh-CN" altLang="en-US" dirty="0"/>
              <a:t>是一起因列控中心设备存在严重设计缺陷、上道使用审查把关不严、雷击导致设备故障后应急处置不力等因素造成的责任事故。</a:t>
            </a:r>
          </a:p>
        </p:txBody>
      </p:sp>
      <p:pic>
        <p:nvPicPr>
          <p:cNvPr id="5" name="图片 4">
            <a:extLst>
              <a:ext uri="{FF2B5EF4-FFF2-40B4-BE49-F238E27FC236}">
                <a16:creationId xmlns:a16="http://schemas.microsoft.com/office/drawing/2014/main" id="{DF469BD3-17FA-48D7-AF8D-E24FCEF3EA80}"/>
              </a:ext>
            </a:extLst>
          </p:cNvPr>
          <p:cNvPicPr>
            <a:picLocks noChangeAspect="1"/>
          </p:cNvPicPr>
          <p:nvPr/>
        </p:nvPicPr>
        <p:blipFill>
          <a:blip r:embed="rId2"/>
          <a:stretch>
            <a:fillRect/>
          </a:stretch>
        </p:blipFill>
        <p:spPr>
          <a:xfrm>
            <a:off x="7092617" y="1201479"/>
            <a:ext cx="4357862" cy="2905241"/>
          </a:xfrm>
          <a:prstGeom prst="rect">
            <a:avLst/>
          </a:prstGeom>
        </p:spPr>
      </p:pic>
      <p:sp>
        <p:nvSpPr>
          <p:cNvPr id="6" name="内容占位符 2">
            <a:extLst>
              <a:ext uri="{FF2B5EF4-FFF2-40B4-BE49-F238E27FC236}">
                <a16:creationId xmlns:a16="http://schemas.microsoft.com/office/drawing/2014/main" id="{73CBD7D6-30CD-43F2-89C8-AB798F7DC9E7}"/>
              </a:ext>
            </a:extLst>
          </p:cNvPr>
          <p:cNvSpPr txBox="1">
            <a:spLocks/>
          </p:cNvSpPr>
          <p:nvPr/>
        </p:nvSpPr>
        <p:spPr>
          <a:xfrm>
            <a:off x="446942" y="4338257"/>
            <a:ext cx="11298116" cy="1993079"/>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当温州南站列控中心采集驱动单元采集电路电源回路中保险管</a:t>
            </a:r>
            <a:r>
              <a:rPr lang="en-US" altLang="zh-CN" dirty="0"/>
              <a:t>F2</a:t>
            </a:r>
            <a:r>
              <a:rPr lang="zh-CN" altLang="en-US" dirty="0"/>
              <a:t>遭雷击熔断后，采集数据不再更新，错误地控制轨道电路发码及信号显示，使行车处于不安全状态。</a:t>
            </a:r>
            <a:endParaRPr lang="en-US" altLang="zh-CN" dirty="0"/>
          </a:p>
          <a:p>
            <a:pPr>
              <a:lnSpc>
                <a:spcPct val="100000"/>
              </a:lnSpc>
              <a:spcBef>
                <a:spcPts val="0"/>
              </a:spcBef>
              <a:spcAft>
                <a:spcPts val="0"/>
              </a:spcAft>
            </a:pPr>
            <a:endParaRPr lang="en-US" altLang="zh-CN" dirty="0"/>
          </a:p>
          <a:p>
            <a:r>
              <a:rPr lang="zh-CN" altLang="en-US" dirty="0">
                <a:solidFill>
                  <a:srgbClr val="0070C0"/>
                </a:solidFill>
              </a:rPr>
              <a:t>重大工程中的工程风险意识，需要综合考虑工程中环境、技术、社会的相互关系。</a:t>
            </a:r>
          </a:p>
        </p:txBody>
      </p:sp>
    </p:spTree>
    <p:extLst>
      <p:ext uri="{BB962C8B-B14F-4D97-AF65-F5344CB8AC3E}">
        <p14:creationId xmlns:p14="http://schemas.microsoft.com/office/powerpoint/2010/main" val="187973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3EC8A-ECD8-4A8A-9EFA-19D5CBED8D3C}"/>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BF9BBBA0-3545-4A46-8685-89580E859D11}"/>
              </a:ext>
            </a:extLst>
          </p:cNvPr>
          <p:cNvSpPr>
            <a:spLocks noGrp="1"/>
          </p:cNvSpPr>
          <p:nvPr>
            <p:ph idx="1"/>
          </p:nvPr>
        </p:nvSpPr>
        <p:spPr/>
        <p:txBody>
          <a:bodyPr/>
          <a:lstStyle/>
          <a:p>
            <a:r>
              <a:rPr lang="zh-CN" altLang="en-US" dirty="0">
                <a:solidFill>
                  <a:schemeClr val="bg1">
                    <a:lumMod val="75000"/>
                  </a:schemeClr>
                </a:solidFill>
              </a:rPr>
              <a:t>嵌入式系统</a:t>
            </a:r>
            <a:endParaRPr lang="en-US" altLang="zh-CN" dirty="0">
              <a:solidFill>
                <a:schemeClr val="bg1">
                  <a:lumMod val="75000"/>
                </a:schemeClr>
              </a:solidFill>
            </a:endParaRPr>
          </a:p>
          <a:p>
            <a:pPr lvl="1"/>
            <a:r>
              <a:rPr lang="zh-CN" altLang="en-US" dirty="0">
                <a:solidFill>
                  <a:schemeClr val="bg1">
                    <a:lumMod val="75000"/>
                  </a:schemeClr>
                </a:solidFill>
              </a:rPr>
              <a:t>嵌入式系统组成与设计</a:t>
            </a:r>
            <a:endParaRPr lang="en-US" altLang="zh-CN" dirty="0">
              <a:solidFill>
                <a:schemeClr val="bg1">
                  <a:lumMod val="75000"/>
                </a:schemeClr>
              </a:solidFill>
            </a:endParaRPr>
          </a:p>
          <a:p>
            <a:pPr lvl="1"/>
            <a:r>
              <a:rPr lang="zh-CN" altLang="en-US" dirty="0">
                <a:solidFill>
                  <a:schemeClr val="bg1">
                    <a:lumMod val="75000"/>
                  </a:schemeClr>
                </a:solidFill>
              </a:rPr>
              <a:t>嵌入式系统接口</a:t>
            </a:r>
            <a:endParaRPr lang="en-US" altLang="zh-CN" dirty="0">
              <a:solidFill>
                <a:schemeClr val="bg1">
                  <a:lumMod val="75000"/>
                </a:schemeClr>
              </a:solidFill>
            </a:endParaRPr>
          </a:p>
          <a:p>
            <a:r>
              <a:rPr lang="en-US" altLang="zh-CN" dirty="0"/>
              <a:t>EDA</a:t>
            </a:r>
            <a:r>
              <a:rPr lang="zh-CN" altLang="en-US" dirty="0"/>
              <a:t>技术</a:t>
            </a:r>
            <a:endParaRPr lang="en-US" altLang="zh-CN" dirty="0"/>
          </a:p>
          <a:p>
            <a:pPr lvl="1"/>
            <a:r>
              <a:rPr lang="en-US" altLang="zh-CN" dirty="0"/>
              <a:t>IC</a:t>
            </a:r>
            <a:r>
              <a:rPr lang="zh-CN" altLang="en-US" dirty="0"/>
              <a:t>设计流程及</a:t>
            </a:r>
            <a:r>
              <a:rPr lang="en-US" altLang="zh-CN" dirty="0"/>
              <a:t>EDA</a:t>
            </a:r>
            <a:r>
              <a:rPr lang="zh-CN" altLang="en-US" dirty="0"/>
              <a:t>技术</a:t>
            </a:r>
            <a:endParaRPr lang="en-US" altLang="zh-CN" dirty="0"/>
          </a:p>
          <a:p>
            <a:pPr lvl="1"/>
            <a:r>
              <a:rPr lang="zh-CN" altLang="en-US" dirty="0"/>
              <a:t>硬件描述语言</a:t>
            </a:r>
            <a:endParaRPr lang="en-US" altLang="zh-CN" dirty="0"/>
          </a:p>
          <a:p>
            <a:pPr lvl="1"/>
            <a:r>
              <a:rPr lang="zh-CN" altLang="en-US" dirty="0"/>
              <a:t>可编程逻辑器件</a:t>
            </a:r>
          </a:p>
        </p:txBody>
      </p:sp>
      <p:pic>
        <p:nvPicPr>
          <p:cNvPr id="1028" name="Picture 4" descr="See the source image">
            <a:extLst>
              <a:ext uri="{FF2B5EF4-FFF2-40B4-BE49-F238E27FC236}">
                <a16:creationId xmlns:a16="http://schemas.microsoft.com/office/drawing/2014/main" id="{A676D854-66EC-400B-BA79-A325632A2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609" y="2062264"/>
            <a:ext cx="5608123" cy="4206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75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EDA</a:t>
            </a:r>
            <a:r>
              <a:rPr lang="zh-CN" altLang="en-US" dirty="0"/>
              <a:t>技术 </a:t>
            </a:r>
            <a:r>
              <a:rPr lang="en-US" altLang="zh-CN" dirty="0"/>
              <a:t> </a:t>
            </a:r>
            <a:r>
              <a:rPr lang="en-US" altLang="zh-CN" sz="2000" dirty="0"/>
              <a:t>(</a:t>
            </a:r>
            <a:r>
              <a:rPr lang="en-US" altLang="zh-CN" sz="2000" dirty="0">
                <a:solidFill>
                  <a:srgbClr val="0070C0"/>
                </a:solidFill>
              </a:rPr>
              <a:t>E</a:t>
            </a:r>
            <a:r>
              <a:rPr lang="en-US" altLang="zh-CN" sz="2000" dirty="0"/>
              <a:t>lectronic </a:t>
            </a:r>
            <a:r>
              <a:rPr lang="en-US" altLang="zh-CN" sz="2000" dirty="0">
                <a:solidFill>
                  <a:srgbClr val="0070C0"/>
                </a:solidFill>
              </a:rPr>
              <a:t>D</a:t>
            </a:r>
            <a:r>
              <a:rPr lang="en-US" altLang="zh-CN" sz="2000" dirty="0"/>
              <a:t>esign </a:t>
            </a:r>
            <a:r>
              <a:rPr lang="en-US" altLang="zh-CN" sz="2000" dirty="0">
                <a:solidFill>
                  <a:srgbClr val="0070C0"/>
                </a:solidFill>
              </a:rPr>
              <a:t>A</a:t>
            </a:r>
            <a:r>
              <a:rPr lang="en-US" altLang="zh-CN" sz="2000" dirty="0"/>
              <a:t>utomation) </a:t>
            </a:r>
            <a:br>
              <a:rPr lang="en-US" altLang="zh-CN" dirty="0"/>
            </a:br>
            <a:endParaRPr lang="zh-CN" altLang="en-US" dirty="0"/>
          </a:p>
        </p:txBody>
      </p:sp>
      <p:sp>
        <p:nvSpPr>
          <p:cNvPr id="3" name="内容占位符 2"/>
          <p:cNvSpPr>
            <a:spLocks noGrp="1"/>
          </p:cNvSpPr>
          <p:nvPr>
            <p:ph idx="1"/>
          </p:nvPr>
        </p:nvSpPr>
        <p:spPr>
          <a:xfrm>
            <a:off x="439615" y="1423780"/>
            <a:ext cx="11246199" cy="4699930"/>
          </a:xfrm>
        </p:spPr>
        <p:txBody>
          <a:bodyPr/>
          <a:lstStyle/>
          <a:p>
            <a:r>
              <a:rPr lang="en-US" altLang="zh-CN" dirty="0"/>
              <a:t>EDA</a:t>
            </a:r>
            <a:r>
              <a:rPr lang="zh-CN" altLang="en-US" dirty="0"/>
              <a:t>技术为现代电子理论和设计的表达与实现提供了可能性。</a:t>
            </a:r>
            <a:r>
              <a:rPr lang="en-US" altLang="zh-CN" dirty="0"/>
              <a:t>EDA</a:t>
            </a:r>
            <a:r>
              <a:rPr lang="zh-CN" altLang="en-US" dirty="0"/>
              <a:t>工程是现代电子设计的核心。</a:t>
            </a:r>
            <a:endParaRPr lang="en-US" altLang="zh-CN" dirty="0"/>
          </a:p>
          <a:p>
            <a:pPr lvl="1"/>
            <a:r>
              <a:rPr lang="zh-CN" altLang="en-US" dirty="0"/>
              <a:t>以计算机为平台，以</a:t>
            </a:r>
            <a:r>
              <a:rPr lang="en-US" altLang="zh-CN" dirty="0">
                <a:solidFill>
                  <a:srgbClr val="0070C0"/>
                </a:solidFill>
              </a:rPr>
              <a:t>EDA</a:t>
            </a:r>
            <a:r>
              <a:rPr lang="zh-CN" altLang="en-US" dirty="0"/>
              <a:t>软件的工具，以</a:t>
            </a:r>
            <a:r>
              <a:rPr lang="zh-CN" altLang="en-US" dirty="0">
                <a:solidFill>
                  <a:srgbClr val="0070C0"/>
                </a:solidFill>
              </a:rPr>
              <a:t>硬件描述语言</a:t>
            </a:r>
            <a:r>
              <a:rPr lang="zh-CN" altLang="en-US" dirty="0"/>
              <a:t>为设计语言，以</a:t>
            </a:r>
            <a:r>
              <a:rPr lang="en-US" altLang="zh-CN" dirty="0">
                <a:solidFill>
                  <a:srgbClr val="0070C0"/>
                </a:solidFill>
              </a:rPr>
              <a:t>FPGA/CPLD</a:t>
            </a:r>
            <a:r>
              <a:rPr lang="zh-CN" altLang="en-US" dirty="0"/>
              <a:t>为载体，以</a:t>
            </a:r>
            <a:r>
              <a:rPr lang="en-US" altLang="zh-CN" dirty="0">
                <a:solidFill>
                  <a:srgbClr val="0070C0"/>
                </a:solidFill>
              </a:rPr>
              <a:t>ASIC</a:t>
            </a:r>
            <a:r>
              <a:rPr lang="zh-CN" altLang="en-US" dirty="0">
                <a:solidFill>
                  <a:srgbClr val="0070C0"/>
                </a:solidFill>
              </a:rPr>
              <a:t>，</a:t>
            </a:r>
            <a:r>
              <a:rPr lang="en-US" altLang="zh-CN" dirty="0">
                <a:solidFill>
                  <a:srgbClr val="0070C0"/>
                </a:solidFill>
              </a:rPr>
              <a:t>SOPC/SOC</a:t>
            </a:r>
            <a:r>
              <a:rPr lang="zh-CN" altLang="en-US" dirty="0"/>
              <a:t>为目的器件，以电子系统设计为应用方向的自动化设计过程。</a:t>
            </a:r>
          </a:p>
          <a:p>
            <a:pPr>
              <a:spcBef>
                <a:spcPts val="1200"/>
              </a:spcBef>
            </a:pPr>
            <a:r>
              <a:rPr lang="en-US" altLang="zh-CN" sz="1800" dirty="0">
                <a:solidFill>
                  <a:srgbClr val="0070C0"/>
                </a:solidFill>
              </a:rPr>
              <a:t>ASIC</a:t>
            </a:r>
            <a:r>
              <a:rPr lang="zh-CN" altLang="en-US" sz="1800" dirty="0">
                <a:solidFill>
                  <a:srgbClr val="0070C0"/>
                </a:solidFill>
              </a:rPr>
              <a:t>：</a:t>
            </a:r>
            <a:r>
              <a:rPr lang="zh-CN" altLang="en-US" sz="1800" dirty="0"/>
              <a:t>专用集成电路 </a:t>
            </a:r>
            <a:r>
              <a:rPr lang="en-US" altLang="zh-CN" sz="1800" dirty="0"/>
              <a:t>Application Specific Integrated Circuit</a:t>
            </a:r>
          </a:p>
          <a:p>
            <a:pPr>
              <a:spcBef>
                <a:spcPts val="0"/>
              </a:spcBef>
            </a:pPr>
            <a:r>
              <a:rPr lang="en-US" altLang="zh-CN" sz="1800" dirty="0">
                <a:solidFill>
                  <a:srgbClr val="0070C0"/>
                </a:solidFill>
              </a:rPr>
              <a:t>SOC</a:t>
            </a:r>
            <a:r>
              <a:rPr lang="zh-CN" altLang="en-US" sz="1800" dirty="0">
                <a:solidFill>
                  <a:srgbClr val="0070C0"/>
                </a:solidFill>
              </a:rPr>
              <a:t>：</a:t>
            </a:r>
            <a:r>
              <a:rPr lang="zh-CN" altLang="en-US" sz="1800" dirty="0"/>
              <a:t>系统芯片 </a:t>
            </a:r>
            <a:r>
              <a:rPr lang="en-US" altLang="zh-CN" sz="1800" dirty="0"/>
              <a:t>System on Chip</a:t>
            </a:r>
            <a:endParaRPr lang="zh-CN" altLang="en-US" sz="1800" dirty="0"/>
          </a:p>
          <a:p>
            <a:pPr>
              <a:spcBef>
                <a:spcPts val="0"/>
              </a:spcBef>
            </a:pPr>
            <a:r>
              <a:rPr lang="en-US" altLang="zh-CN" sz="1800" dirty="0">
                <a:solidFill>
                  <a:srgbClr val="0070C0"/>
                </a:solidFill>
              </a:rPr>
              <a:t>SOPC</a:t>
            </a:r>
            <a:r>
              <a:rPr lang="zh-CN" altLang="en-US" sz="1800" dirty="0">
                <a:solidFill>
                  <a:srgbClr val="0070C0"/>
                </a:solidFill>
              </a:rPr>
              <a:t>：</a:t>
            </a:r>
            <a:r>
              <a:rPr lang="zh-CN" altLang="en-US" sz="1800" dirty="0"/>
              <a:t>可编程片上系统 </a:t>
            </a:r>
            <a:r>
              <a:rPr lang="en-US" altLang="zh-CN" sz="1800" dirty="0"/>
              <a:t>System-on-a-Programmable-Chip</a:t>
            </a:r>
            <a:r>
              <a:rPr lang="zh-CN" altLang="en-US" sz="1800" dirty="0"/>
              <a:t> </a:t>
            </a:r>
          </a:p>
          <a:p>
            <a:pPr>
              <a:spcBef>
                <a:spcPts val="0"/>
              </a:spcBef>
            </a:pPr>
            <a:r>
              <a:rPr lang="en-US" altLang="zh-CN" sz="1800" dirty="0">
                <a:solidFill>
                  <a:srgbClr val="0070C0"/>
                </a:solidFill>
              </a:rPr>
              <a:t>CPLD</a:t>
            </a:r>
            <a:r>
              <a:rPr lang="zh-CN" altLang="en-US" sz="1800" dirty="0">
                <a:solidFill>
                  <a:srgbClr val="0070C0"/>
                </a:solidFill>
              </a:rPr>
              <a:t>：</a:t>
            </a:r>
            <a:r>
              <a:rPr lang="zh-CN" altLang="en-US" sz="1800" dirty="0"/>
              <a:t>复杂可编程逻辑器件 </a:t>
            </a:r>
            <a:r>
              <a:rPr lang="en-US" altLang="zh-CN" sz="1800" dirty="0"/>
              <a:t>Complex Programmable Logic Device</a:t>
            </a:r>
          </a:p>
          <a:p>
            <a:pPr>
              <a:spcBef>
                <a:spcPts val="0"/>
              </a:spcBef>
            </a:pPr>
            <a:r>
              <a:rPr lang="en-US" altLang="zh-CN" sz="1800" dirty="0">
                <a:solidFill>
                  <a:srgbClr val="0070C0"/>
                </a:solidFill>
              </a:rPr>
              <a:t>FPGA</a:t>
            </a:r>
            <a:r>
              <a:rPr lang="zh-CN" altLang="en-US" sz="1800" dirty="0">
                <a:solidFill>
                  <a:srgbClr val="0070C0"/>
                </a:solidFill>
              </a:rPr>
              <a:t>：</a:t>
            </a:r>
            <a:r>
              <a:rPr lang="zh-CN" altLang="en-US" sz="1800" dirty="0"/>
              <a:t>现场可编程门阵列 </a:t>
            </a:r>
            <a:r>
              <a:rPr lang="en-US" altLang="zh-CN" sz="1800" dirty="0"/>
              <a:t>Field</a:t>
            </a:r>
            <a:r>
              <a:rPr lang="zh-CN" altLang="en-US" sz="1800" dirty="0"/>
              <a:t>－</a:t>
            </a:r>
            <a:r>
              <a:rPr lang="en-US" altLang="zh-CN" sz="1800" dirty="0"/>
              <a:t>Programmable Gate Array</a:t>
            </a:r>
            <a:endParaRPr lang="zh-CN" altLang="en-US" sz="1800" dirty="0"/>
          </a:p>
        </p:txBody>
      </p:sp>
    </p:spTree>
    <p:extLst>
      <p:ext uri="{BB962C8B-B14F-4D97-AF65-F5344CB8AC3E}">
        <p14:creationId xmlns:p14="http://schemas.microsoft.com/office/powerpoint/2010/main" val="278387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3EC8A-ECD8-4A8A-9EFA-19D5CBED8D3C}"/>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BF9BBBA0-3545-4A46-8685-89580E859D11}"/>
              </a:ext>
            </a:extLst>
          </p:cNvPr>
          <p:cNvSpPr>
            <a:spLocks noGrp="1"/>
          </p:cNvSpPr>
          <p:nvPr>
            <p:ph idx="1"/>
          </p:nvPr>
        </p:nvSpPr>
        <p:spPr/>
        <p:txBody>
          <a:bodyPr/>
          <a:lstStyle/>
          <a:p>
            <a:r>
              <a:rPr lang="zh-CN" altLang="en-US" dirty="0"/>
              <a:t>嵌入式系统</a:t>
            </a:r>
            <a:endParaRPr lang="en-US" altLang="zh-CN" dirty="0"/>
          </a:p>
          <a:p>
            <a:pPr lvl="1"/>
            <a:r>
              <a:rPr lang="zh-CN" altLang="en-US" dirty="0"/>
              <a:t>嵌入式系统组成与设计</a:t>
            </a:r>
            <a:endParaRPr lang="en-US" altLang="zh-CN" dirty="0"/>
          </a:p>
          <a:p>
            <a:pPr lvl="1"/>
            <a:r>
              <a:rPr lang="zh-CN" altLang="en-US" dirty="0"/>
              <a:t>嵌入式系统接口</a:t>
            </a:r>
            <a:endParaRPr lang="en-US" altLang="zh-CN" dirty="0"/>
          </a:p>
          <a:p>
            <a:r>
              <a:rPr lang="en-US" altLang="zh-CN" dirty="0"/>
              <a:t>EDA</a:t>
            </a:r>
            <a:r>
              <a:rPr lang="zh-CN" altLang="en-US" dirty="0"/>
              <a:t>技术</a:t>
            </a:r>
            <a:endParaRPr lang="en-US" altLang="zh-CN" dirty="0"/>
          </a:p>
          <a:p>
            <a:pPr lvl="1"/>
            <a:r>
              <a:rPr lang="en-US" altLang="zh-CN" dirty="0"/>
              <a:t>IC</a:t>
            </a:r>
            <a:r>
              <a:rPr lang="zh-CN" altLang="en-US" dirty="0"/>
              <a:t>设计流程及</a:t>
            </a:r>
            <a:r>
              <a:rPr lang="en-US" altLang="zh-CN" dirty="0"/>
              <a:t>EDA</a:t>
            </a:r>
            <a:r>
              <a:rPr lang="zh-CN" altLang="en-US" dirty="0"/>
              <a:t>技术</a:t>
            </a:r>
            <a:endParaRPr lang="en-US" altLang="zh-CN" dirty="0"/>
          </a:p>
          <a:p>
            <a:pPr lvl="1"/>
            <a:r>
              <a:rPr lang="zh-CN" altLang="en-US" dirty="0"/>
              <a:t>硬件描述语言</a:t>
            </a:r>
            <a:endParaRPr lang="en-US" altLang="zh-CN" dirty="0"/>
          </a:p>
          <a:p>
            <a:pPr lvl="1"/>
            <a:r>
              <a:rPr lang="zh-CN" altLang="en-US" dirty="0"/>
              <a:t>可编程逻辑器件</a:t>
            </a:r>
          </a:p>
        </p:txBody>
      </p:sp>
      <p:pic>
        <p:nvPicPr>
          <p:cNvPr id="1028" name="Picture 4" descr="See the source image">
            <a:extLst>
              <a:ext uri="{FF2B5EF4-FFF2-40B4-BE49-F238E27FC236}">
                <a16:creationId xmlns:a16="http://schemas.microsoft.com/office/drawing/2014/main" id="{A676D854-66EC-400B-BA79-A325632A2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609" y="2062264"/>
            <a:ext cx="5608123" cy="4206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74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EDA</a:t>
            </a:r>
            <a:r>
              <a:rPr lang="zh-CN" altLang="en-US"/>
              <a:t>的发展可分为三个阶段</a:t>
            </a:r>
          </a:p>
        </p:txBody>
      </p:sp>
      <p:sp>
        <p:nvSpPr>
          <p:cNvPr id="3" name="内容占位符 2"/>
          <p:cNvSpPr>
            <a:spLocks noGrp="1"/>
          </p:cNvSpPr>
          <p:nvPr>
            <p:ph idx="1"/>
          </p:nvPr>
        </p:nvSpPr>
        <p:spPr>
          <a:xfrm>
            <a:off x="439615" y="1433016"/>
            <a:ext cx="11169999" cy="5031792"/>
          </a:xfrm>
        </p:spPr>
        <p:txBody>
          <a:bodyPr/>
          <a:lstStyle/>
          <a:p>
            <a:r>
              <a:rPr lang="en-US" altLang="zh-CN" dirty="0"/>
              <a:t>CAD (</a:t>
            </a:r>
            <a:r>
              <a:rPr lang="zh-CN" altLang="en-US" dirty="0"/>
              <a:t>计算机辅助设计</a:t>
            </a:r>
            <a:r>
              <a:rPr lang="en-US" altLang="zh-CN" dirty="0"/>
              <a:t>)</a:t>
            </a:r>
          </a:p>
          <a:p>
            <a:pPr lvl="1"/>
            <a:r>
              <a:rPr lang="en-US" altLang="zh-CN" dirty="0"/>
              <a:t>1970s</a:t>
            </a:r>
            <a:r>
              <a:rPr lang="zh-CN" altLang="en-US" dirty="0"/>
              <a:t>，利用计算机辅助进行 </a:t>
            </a:r>
            <a:r>
              <a:rPr lang="en-US" altLang="zh-CN" dirty="0"/>
              <a:t>PCB </a:t>
            </a:r>
            <a:r>
              <a:rPr lang="zh-CN" altLang="en-US" dirty="0"/>
              <a:t>布线、电路模拟、逻辑模拟及版图的绘制等，使设计周期得以缩短，设计效率显着提高。</a:t>
            </a:r>
            <a:endParaRPr lang="en-US" altLang="zh-CN" dirty="0"/>
          </a:p>
          <a:p>
            <a:r>
              <a:rPr lang="en-US" altLang="zh-CN" dirty="0"/>
              <a:t>CAE (</a:t>
            </a:r>
            <a:r>
              <a:rPr lang="zh-CN" altLang="en-US" dirty="0"/>
              <a:t>计算机辅助工程</a:t>
            </a:r>
            <a:r>
              <a:rPr lang="en-US" altLang="zh-CN" dirty="0"/>
              <a:t>)</a:t>
            </a:r>
          </a:p>
          <a:p>
            <a:pPr lvl="1"/>
            <a:r>
              <a:rPr lang="en-US" altLang="zh-CN" dirty="0"/>
              <a:t>1980s</a:t>
            </a:r>
            <a:r>
              <a:rPr lang="zh-CN" altLang="en-US" dirty="0"/>
              <a:t>，以定时分析、逻辑摸拟、故障仿真、自动布局布线为核心，重点解决电路设计过程中的功能检测等问题，从而使得电子产品的设计在制作之前就能够预知产品的功能与性能。</a:t>
            </a:r>
            <a:endParaRPr lang="en-US" altLang="zh-CN" dirty="0"/>
          </a:p>
          <a:p>
            <a:r>
              <a:rPr lang="en-US" altLang="zh-CN" dirty="0"/>
              <a:t>EDA (</a:t>
            </a:r>
            <a:r>
              <a:rPr lang="zh-CN" altLang="en-US" dirty="0"/>
              <a:t>电子设计自动化</a:t>
            </a:r>
            <a:r>
              <a:rPr lang="en-US" altLang="zh-CN" dirty="0"/>
              <a:t>)</a:t>
            </a:r>
          </a:p>
          <a:p>
            <a:pPr lvl="1"/>
            <a:r>
              <a:rPr lang="en-US" altLang="zh-CN" dirty="0"/>
              <a:t>1990s</a:t>
            </a:r>
            <a:r>
              <a:rPr lang="zh-CN" altLang="en-US" dirty="0"/>
              <a:t>，以高级描述语言、系统仿真和综合技术为特点，采用自顶向下（</a:t>
            </a:r>
            <a:r>
              <a:rPr lang="en-US" altLang="zh-CN" dirty="0"/>
              <a:t>Top-Down</a:t>
            </a:r>
            <a:r>
              <a:rPr lang="zh-CN" altLang="en-US" dirty="0"/>
              <a:t>）的设计理念。“顶”是指系统的功能，“向下”是将系统由大到小、由粗到精进行分解，直至基本模块实现。</a:t>
            </a:r>
          </a:p>
        </p:txBody>
      </p:sp>
    </p:spTree>
    <p:extLst>
      <p:ext uri="{BB962C8B-B14F-4D97-AF65-F5344CB8AC3E}">
        <p14:creationId xmlns:p14="http://schemas.microsoft.com/office/powerpoint/2010/main" val="349320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a:t>
            </a:r>
            <a:r>
              <a:rPr lang="zh-CN" altLang="en-US" dirty="0"/>
              <a:t>设计与</a:t>
            </a:r>
            <a:r>
              <a:rPr lang="en-US" altLang="zh-CN" dirty="0"/>
              <a:t>EDA</a:t>
            </a:r>
            <a:r>
              <a:rPr lang="zh-CN" altLang="en-US" dirty="0"/>
              <a:t>技术</a:t>
            </a:r>
          </a:p>
        </p:txBody>
      </p:sp>
      <p:pic>
        <p:nvPicPr>
          <p:cNvPr id="3" name="图片 2">
            <a:extLst>
              <a:ext uri="{FF2B5EF4-FFF2-40B4-BE49-F238E27FC236}">
                <a16:creationId xmlns:a16="http://schemas.microsoft.com/office/drawing/2014/main" id="{9E0CE889-04EB-4F4A-AE90-AF81623E4C48}"/>
              </a:ext>
            </a:extLst>
          </p:cNvPr>
          <p:cNvPicPr>
            <a:picLocks noChangeAspect="1"/>
          </p:cNvPicPr>
          <p:nvPr/>
        </p:nvPicPr>
        <p:blipFill>
          <a:blip r:embed="rId3"/>
          <a:stretch>
            <a:fillRect/>
          </a:stretch>
        </p:blipFill>
        <p:spPr>
          <a:xfrm>
            <a:off x="2343587" y="1538070"/>
            <a:ext cx="7504826" cy="4456562"/>
          </a:xfrm>
          <a:prstGeom prst="rect">
            <a:avLst/>
          </a:prstGeom>
        </p:spPr>
      </p:pic>
    </p:spTree>
    <p:extLst>
      <p:ext uri="{BB962C8B-B14F-4D97-AF65-F5344CB8AC3E}">
        <p14:creationId xmlns:p14="http://schemas.microsoft.com/office/powerpoint/2010/main" val="129233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ASIC </a:t>
            </a:r>
            <a:r>
              <a:rPr lang="en-US" altLang="zh-CN" sz="2000" dirty="0"/>
              <a:t>(</a:t>
            </a:r>
            <a:r>
              <a:rPr lang="en-US" altLang="zh-CN" sz="2000" dirty="0">
                <a:solidFill>
                  <a:srgbClr val="0070C0"/>
                </a:solidFill>
              </a:rPr>
              <a:t>A</a:t>
            </a:r>
            <a:r>
              <a:rPr lang="en-US" altLang="zh-CN" sz="2000" dirty="0"/>
              <a:t>pplication </a:t>
            </a:r>
            <a:r>
              <a:rPr lang="en-US" altLang="zh-CN" sz="2000" dirty="0">
                <a:solidFill>
                  <a:srgbClr val="0070C0"/>
                </a:solidFill>
              </a:rPr>
              <a:t>S</a:t>
            </a:r>
            <a:r>
              <a:rPr lang="en-US" altLang="zh-CN" sz="2000" dirty="0"/>
              <a:t>pecified </a:t>
            </a:r>
            <a:r>
              <a:rPr lang="en-US" altLang="zh-CN" sz="2000" dirty="0">
                <a:solidFill>
                  <a:srgbClr val="0070C0"/>
                </a:solidFill>
              </a:rPr>
              <a:t>I</a:t>
            </a:r>
            <a:r>
              <a:rPr lang="en-US" altLang="zh-CN" sz="2000" dirty="0"/>
              <a:t>ntegrated </a:t>
            </a:r>
            <a:r>
              <a:rPr lang="en-US" altLang="zh-CN" sz="2000" dirty="0">
                <a:solidFill>
                  <a:srgbClr val="0070C0"/>
                </a:solidFill>
              </a:rPr>
              <a:t>C</a:t>
            </a:r>
            <a:r>
              <a:rPr lang="en-US" altLang="zh-CN" sz="2000" dirty="0"/>
              <a:t>ircuit)</a:t>
            </a:r>
            <a:endParaRPr lang="zh-CN" altLang="en-US" sz="2000" dirty="0"/>
          </a:p>
        </p:txBody>
      </p:sp>
      <p:sp>
        <p:nvSpPr>
          <p:cNvPr id="3" name="内容占位符 2"/>
          <p:cNvSpPr>
            <a:spLocks noGrp="1"/>
          </p:cNvSpPr>
          <p:nvPr>
            <p:ph idx="1"/>
          </p:nvPr>
        </p:nvSpPr>
        <p:spPr/>
        <p:txBody>
          <a:bodyPr/>
          <a:lstStyle/>
          <a:p>
            <a:r>
              <a:rPr lang="en-US" altLang="zh-CN" dirty="0"/>
              <a:t>1980</a:t>
            </a:r>
            <a:r>
              <a:rPr lang="zh-CN" altLang="en-US" dirty="0"/>
              <a:t>年代中期以后，</a:t>
            </a:r>
            <a:r>
              <a:rPr lang="en-US" altLang="zh-CN" dirty="0"/>
              <a:t>IC</a:t>
            </a:r>
            <a:r>
              <a:rPr lang="zh-CN" altLang="en-US" dirty="0"/>
              <a:t>工艺与设计技术的发展水平已能够在单芯片上实现相当规模与复杂功能的电路，可把本需要多个中小规模集成块完成的</a:t>
            </a:r>
            <a:r>
              <a:rPr lang="zh-CN" altLang="en-US" dirty="0">
                <a:solidFill>
                  <a:srgbClr val="0070C0"/>
                </a:solidFill>
              </a:rPr>
              <a:t>某一电路功能集成到一个芯片</a:t>
            </a:r>
            <a:r>
              <a:rPr lang="zh-CN" altLang="en-US" dirty="0"/>
              <a:t>上去实现。</a:t>
            </a:r>
            <a:endParaRPr lang="en-US" altLang="zh-CN" dirty="0"/>
          </a:p>
          <a:p>
            <a:r>
              <a:rPr lang="en-US" altLang="zh-CN" dirty="0"/>
              <a:t>ASIC</a:t>
            </a:r>
            <a:r>
              <a:rPr lang="zh-CN" altLang="en-US" dirty="0"/>
              <a:t>一般是面向</a:t>
            </a:r>
            <a:r>
              <a:rPr lang="zh-CN" altLang="en-US" dirty="0">
                <a:solidFill>
                  <a:srgbClr val="0070C0"/>
                </a:solidFill>
              </a:rPr>
              <a:t>特定应用领域的</a:t>
            </a:r>
            <a:r>
              <a:rPr lang="en-US" altLang="zh-CN" dirty="0">
                <a:solidFill>
                  <a:srgbClr val="0070C0"/>
                </a:solidFill>
              </a:rPr>
              <a:t>IC</a:t>
            </a:r>
            <a:r>
              <a:rPr lang="zh-CN" altLang="en-US" dirty="0"/>
              <a:t>，如音</a:t>
            </a:r>
            <a:r>
              <a:rPr lang="en-US" altLang="zh-CN" dirty="0"/>
              <a:t>/</a:t>
            </a:r>
            <a:r>
              <a:rPr lang="zh-CN" altLang="en-US" dirty="0"/>
              <a:t>视频编解码芯片、网络通信芯片、</a:t>
            </a:r>
            <a:r>
              <a:rPr lang="en-US" altLang="zh-CN" dirty="0"/>
              <a:t>LCD</a:t>
            </a:r>
            <a:r>
              <a:rPr lang="zh-CN" altLang="en-US" dirty="0"/>
              <a:t>显示驱动芯片等。</a:t>
            </a:r>
          </a:p>
          <a:p>
            <a:r>
              <a:rPr lang="zh-CN" altLang="en-US" dirty="0"/>
              <a:t>为了加快</a:t>
            </a:r>
            <a:r>
              <a:rPr lang="en-US" altLang="zh-CN" dirty="0"/>
              <a:t>ASIC</a:t>
            </a:r>
            <a:r>
              <a:rPr lang="zh-CN" altLang="en-US" dirty="0"/>
              <a:t>产品的开发速度，更快地满足市场需求，</a:t>
            </a:r>
            <a:r>
              <a:rPr lang="en-US" altLang="zh-CN" dirty="0"/>
              <a:t>ASIC</a:t>
            </a:r>
            <a:r>
              <a:rPr lang="zh-CN" altLang="en-US" dirty="0"/>
              <a:t>的设计采取了不同的模式： </a:t>
            </a:r>
            <a:r>
              <a:rPr lang="zh-CN" altLang="en-US" dirty="0">
                <a:solidFill>
                  <a:srgbClr val="0070C0"/>
                </a:solidFill>
              </a:rPr>
              <a:t>全定制、半定制（门阵列、标准单元）</a:t>
            </a:r>
            <a:r>
              <a:rPr lang="zh-CN" altLang="en-US" dirty="0"/>
              <a:t>。</a:t>
            </a:r>
          </a:p>
          <a:p>
            <a:r>
              <a:rPr lang="zh-CN" altLang="en-US" dirty="0"/>
              <a:t>半定制是在预定设计前提下受约束的设计，目的是为了简化设计流程，以牺牲芯片性能为代价来缩短开发时间。</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59682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门阵列和标准单元</a:t>
            </a:r>
          </a:p>
        </p:txBody>
      </p:sp>
      <p:sp>
        <p:nvSpPr>
          <p:cNvPr id="3" name="内容占位符 2"/>
          <p:cNvSpPr>
            <a:spLocks noGrp="1"/>
          </p:cNvSpPr>
          <p:nvPr>
            <p:ph idx="1"/>
          </p:nvPr>
        </p:nvSpPr>
        <p:spPr>
          <a:xfrm>
            <a:off x="439615" y="1380466"/>
            <a:ext cx="11298116" cy="1932765"/>
          </a:xfrm>
        </p:spPr>
        <p:txBody>
          <a:bodyPr/>
          <a:lstStyle/>
          <a:p>
            <a:pPr>
              <a:spcBef>
                <a:spcPts val="0"/>
              </a:spcBef>
              <a:spcAft>
                <a:spcPts val="0"/>
              </a:spcAft>
            </a:pPr>
            <a:r>
              <a:rPr lang="zh-CN" altLang="en-US" dirty="0"/>
              <a:t>门阵列是预先设计生产好的由基本逻辑门组成的阵列，只需根据不同电路设计制作互连线，即得到最后电路。</a:t>
            </a:r>
          </a:p>
          <a:p>
            <a:pPr>
              <a:spcBef>
                <a:spcPts val="0"/>
              </a:spcBef>
              <a:spcAft>
                <a:spcPts val="0"/>
              </a:spcAft>
            </a:pPr>
            <a:r>
              <a:rPr lang="zh-CN" altLang="en-US" dirty="0"/>
              <a:t>标准单元是预先设计好“标准”</a:t>
            </a:r>
            <a:r>
              <a:rPr lang="en-US" altLang="zh-CN" dirty="0"/>
              <a:t>(</a:t>
            </a:r>
            <a:r>
              <a:rPr lang="zh-CN" altLang="en-US" dirty="0"/>
              <a:t>单元高度一致</a:t>
            </a:r>
            <a:r>
              <a:rPr lang="en-US" altLang="zh-CN" dirty="0"/>
              <a:t>)</a:t>
            </a:r>
            <a:r>
              <a:rPr lang="zh-CN" altLang="en-US" dirty="0"/>
              <a:t>的常用逻辑功能单元库，需要时从库中调用这些单元，经自动布局布线，得到电路版图。</a:t>
            </a:r>
          </a:p>
        </p:txBody>
      </p:sp>
      <p:pic>
        <p:nvPicPr>
          <p:cNvPr id="81" name="图片 80">
            <a:extLst>
              <a:ext uri="{FF2B5EF4-FFF2-40B4-BE49-F238E27FC236}">
                <a16:creationId xmlns:a16="http://schemas.microsoft.com/office/drawing/2014/main" id="{8D591AC6-5DA7-4F5A-927F-7FA521540639}"/>
              </a:ext>
            </a:extLst>
          </p:cNvPr>
          <p:cNvPicPr>
            <a:picLocks noChangeAspect="1"/>
          </p:cNvPicPr>
          <p:nvPr/>
        </p:nvPicPr>
        <p:blipFill>
          <a:blip r:embed="rId2"/>
          <a:stretch>
            <a:fillRect/>
          </a:stretch>
        </p:blipFill>
        <p:spPr>
          <a:xfrm>
            <a:off x="8223507" y="3492219"/>
            <a:ext cx="2564176" cy="2485809"/>
          </a:xfrm>
          <a:prstGeom prst="rect">
            <a:avLst/>
          </a:prstGeom>
        </p:spPr>
      </p:pic>
      <p:pic>
        <p:nvPicPr>
          <p:cNvPr id="82" name="图片 81">
            <a:extLst>
              <a:ext uri="{FF2B5EF4-FFF2-40B4-BE49-F238E27FC236}">
                <a16:creationId xmlns:a16="http://schemas.microsoft.com/office/drawing/2014/main" id="{D610A326-3D70-4F0A-AF1F-52E9D218BEC5}"/>
              </a:ext>
            </a:extLst>
          </p:cNvPr>
          <p:cNvPicPr>
            <a:picLocks noChangeAspect="1"/>
          </p:cNvPicPr>
          <p:nvPr/>
        </p:nvPicPr>
        <p:blipFill>
          <a:blip r:embed="rId3"/>
          <a:stretch>
            <a:fillRect/>
          </a:stretch>
        </p:blipFill>
        <p:spPr>
          <a:xfrm>
            <a:off x="1157810" y="3254828"/>
            <a:ext cx="5621367" cy="2723200"/>
          </a:xfrm>
          <a:prstGeom prst="rect">
            <a:avLst/>
          </a:prstGeom>
        </p:spPr>
      </p:pic>
      <p:sp>
        <p:nvSpPr>
          <p:cNvPr id="83" name="文本框 82">
            <a:extLst>
              <a:ext uri="{FF2B5EF4-FFF2-40B4-BE49-F238E27FC236}">
                <a16:creationId xmlns:a16="http://schemas.microsoft.com/office/drawing/2014/main" id="{E0184C63-8918-491E-927E-A88A59D5444B}"/>
              </a:ext>
            </a:extLst>
          </p:cNvPr>
          <p:cNvSpPr txBox="1"/>
          <p:nvPr/>
        </p:nvSpPr>
        <p:spPr>
          <a:xfrm>
            <a:off x="3529911" y="6093707"/>
            <a:ext cx="954107" cy="400110"/>
          </a:xfrm>
          <a:prstGeom prst="rect">
            <a:avLst/>
          </a:prstGeom>
          <a:noFill/>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门阵列</a:t>
            </a:r>
          </a:p>
        </p:txBody>
      </p:sp>
      <p:sp>
        <p:nvSpPr>
          <p:cNvPr id="84" name="文本框 83">
            <a:extLst>
              <a:ext uri="{FF2B5EF4-FFF2-40B4-BE49-F238E27FC236}">
                <a16:creationId xmlns:a16="http://schemas.microsoft.com/office/drawing/2014/main" id="{E763CC53-11D1-4610-BC69-DAE37E7DACF3}"/>
              </a:ext>
            </a:extLst>
          </p:cNvPr>
          <p:cNvSpPr txBox="1"/>
          <p:nvPr/>
        </p:nvSpPr>
        <p:spPr>
          <a:xfrm>
            <a:off x="9028541" y="6050164"/>
            <a:ext cx="1210588" cy="400110"/>
          </a:xfrm>
          <a:prstGeom prst="rect">
            <a:avLst/>
          </a:prstGeom>
          <a:noFill/>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标准单元</a:t>
            </a:r>
          </a:p>
        </p:txBody>
      </p:sp>
    </p:spTree>
    <p:extLst>
      <p:ext uri="{BB962C8B-B14F-4D97-AF65-F5344CB8AC3E}">
        <p14:creationId xmlns:p14="http://schemas.microsoft.com/office/powerpoint/2010/main" val="32370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不同硬件实现的特性</a:t>
            </a:r>
          </a:p>
        </p:txBody>
      </p:sp>
      <p:pic>
        <p:nvPicPr>
          <p:cNvPr id="3" name="图片 2">
            <a:extLst>
              <a:ext uri="{FF2B5EF4-FFF2-40B4-BE49-F238E27FC236}">
                <a16:creationId xmlns:a16="http://schemas.microsoft.com/office/drawing/2014/main" id="{117CF9DE-587C-4DDB-A5D3-5E49A01387A5}"/>
              </a:ext>
            </a:extLst>
          </p:cNvPr>
          <p:cNvPicPr>
            <a:picLocks noChangeAspect="1"/>
          </p:cNvPicPr>
          <p:nvPr/>
        </p:nvPicPr>
        <p:blipFill>
          <a:blip r:embed="rId2"/>
          <a:stretch>
            <a:fillRect/>
          </a:stretch>
        </p:blipFill>
        <p:spPr>
          <a:xfrm>
            <a:off x="1187064" y="1743937"/>
            <a:ext cx="9803218" cy="3968840"/>
          </a:xfrm>
          <a:prstGeom prst="rect">
            <a:avLst/>
          </a:prstGeom>
        </p:spPr>
      </p:pic>
    </p:spTree>
    <p:extLst>
      <p:ext uri="{BB962C8B-B14F-4D97-AF65-F5344CB8AC3E}">
        <p14:creationId xmlns:p14="http://schemas.microsoft.com/office/powerpoint/2010/main" val="240089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07E2-C9B2-4DA2-A4DA-DCD14D6C28D6}"/>
              </a:ext>
            </a:extLst>
          </p:cNvPr>
          <p:cNvSpPr>
            <a:spLocks noGrp="1"/>
          </p:cNvSpPr>
          <p:nvPr>
            <p:ph type="title"/>
          </p:nvPr>
        </p:nvSpPr>
        <p:spPr/>
        <p:txBody>
          <a:bodyPr/>
          <a:lstStyle/>
          <a:p>
            <a:r>
              <a:rPr lang="en-US" altLang="zh-CN" dirty="0"/>
              <a:t>IC</a:t>
            </a:r>
            <a:r>
              <a:rPr lang="zh-CN" altLang="en-US" dirty="0"/>
              <a:t>设计和制造流程</a:t>
            </a:r>
          </a:p>
        </p:txBody>
      </p:sp>
      <p:sp>
        <p:nvSpPr>
          <p:cNvPr id="22" name="文本框 21">
            <a:extLst>
              <a:ext uri="{FF2B5EF4-FFF2-40B4-BE49-F238E27FC236}">
                <a16:creationId xmlns:a16="http://schemas.microsoft.com/office/drawing/2014/main" id="{7C1173AA-2845-4AFE-8E74-EA0E99811500}"/>
              </a:ext>
            </a:extLst>
          </p:cNvPr>
          <p:cNvSpPr txBox="1"/>
          <p:nvPr/>
        </p:nvSpPr>
        <p:spPr>
          <a:xfrm>
            <a:off x="8924744" y="5893652"/>
            <a:ext cx="2347414"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写书、印书、装订</a:t>
            </a:r>
          </a:p>
        </p:txBody>
      </p:sp>
      <p:pic>
        <p:nvPicPr>
          <p:cNvPr id="3" name="图片 2">
            <a:extLst>
              <a:ext uri="{FF2B5EF4-FFF2-40B4-BE49-F238E27FC236}">
                <a16:creationId xmlns:a16="http://schemas.microsoft.com/office/drawing/2014/main" id="{61E41210-BB4A-4EA4-A11D-FC94EB0C6752}"/>
              </a:ext>
            </a:extLst>
          </p:cNvPr>
          <p:cNvPicPr>
            <a:picLocks noChangeAspect="1"/>
          </p:cNvPicPr>
          <p:nvPr/>
        </p:nvPicPr>
        <p:blipFill>
          <a:blip r:embed="rId2"/>
          <a:stretch>
            <a:fillRect/>
          </a:stretch>
        </p:blipFill>
        <p:spPr>
          <a:xfrm>
            <a:off x="1949979" y="982886"/>
            <a:ext cx="7029297" cy="5377138"/>
          </a:xfrm>
          <a:prstGeom prst="rect">
            <a:avLst/>
          </a:prstGeom>
        </p:spPr>
      </p:pic>
    </p:spTree>
    <p:extLst>
      <p:ext uri="{BB962C8B-B14F-4D97-AF65-F5344CB8AC3E}">
        <p14:creationId xmlns:p14="http://schemas.microsoft.com/office/powerpoint/2010/main" val="222222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F0DBE9-33BE-42EC-B2A6-D44253A9ACA2}"/>
              </a:ext>
            </a:extLst>
          </p:cNvPr>
          <p:cNvSpPr>
            <a:spLocks noGrp="1"/>
          </p:cNvSpPr>
          <p:nvPr>
            <p:ph type="title"/>
          </p:nvPr>
        </p:nvSpPr>
        <p:spPr>
          <a:xfrm>
            <a:off x="439615" y="764292"/>
            <a:ext cx="11298116" cy="1793917"/>
          </a:xfrm>
        </p:spPr>
        <p:txBody>
          <a:bodyPr/>
          <a:lstStyle/>
          <a:p>
            <a:r>
              <a:rPr lang="zh-CN" altLang="en-US" dirty="0"/>
              <a:t>设计创意 </a:t>
            </a:r>
            <a:br>
              <a:rPr lang="zh-CN" altLang="en-US" dirty="0"/>
            </a:br>
            <a:r>
              <a:rPr lang="zh-CN" altLang="en-US" dirty="0"/>
              <a:t>      </a:t>
            </a:r>
            <a:r>
              <a:rPr lang="en-US" altLang="zh-CN" dirty="0"/>
              <a:t>+ </a:t>
            </a:r>
            <a:br>
              <a:rPr lang="en-US" altLang="zh-CN" dirty="0"/>
            </a:br>
            <a:r>
              <a:rPr lang="zh-CN" altLang="en-US" dirty="0"/>
              <a:t>仿真验证</a:t>
            </a:r>
          </a:p>
        </p:txBody>
      </p:sp>
      <p:pic>
        <p:nvPicPr>
          <p:cNvPr id="3" name="图片 2">
            <a:extLst>
              <a:ext uri="{FF2B5EF4-FFF2-40B4-BE49-F238E27FC236}">
                <a16:creationId xmlns:a16="http://schemas.microsoft.com/office/drawing/2014/main" id="{BD7C525C-60A2-4EA6-8F40-AAF94DADA231}"/>
              </a:ext>
            </a:extLst>
          </p:cNvPr>
          <p:cNvPicPr>
            <a:picLocks noChangeAspect="1"/>
          </p:cNvPicPr>
          <p:nvPr/>
        </p:nvPicPr>
        <p:blipFill>
          <a:blip r:embed="rId2"/>
          <a:stretch>
            <a:fillRect/>
          </a:stretch>
        </p:blipFill>
        <p:spPr>
          <a:xfrm>
            <a:off x="2894092" y="711236"/>
            <a:ext cx="6389162" cy="5870957"/>
          </a:xfrm>
          <a:prstGeom prst="rect">
            <a:avLst/>
          </a:prstGeom>
        </p:spPr>
      </p:pic>
    </p:spTree>
    <p:extLst>
      <p:ext uri="{BB962C8B-B14F-4D97-AF65-F5344CB8AC3E}">
        <p14:creationId xmlns:p14="http://schemas.microsoft.com/office/powerpoint/2010/main" val="344073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descr="电路图.JPG">
            <a:extLst>
              <a:ext uri="{FF2B5EF4-FFF2-40B4-BE49-F238E27FC236}">
                <a16:creationId xmlns:a16="http://schemas.microsoft.com/office/drawing/2014/main" id="{985D0145-DD27-4F0A-8833-8BD1E43FAD95}"/>
              </a:ext>
            </a:extLst>
          </p:cNvPr>
          <p:cNvPicPr>
            <a:picLocks noChangeAspect="1"/>
          </p:cNvPicPr>
          <p:nvPr/>
        </p:nvPicPr>
        <p:blipFill>
          <a:blip r:embed="rId2"/>
          <a:stretch>
            <a:fillRect/>
          </a:stretch>
        </p:blipFill>
        <p:spPr>
          <a:xfrm>
            <a:off x="554221" y="1225461"/>
            <a:ext cx="5709566" cy="4021455"/>
          </a:xfrm>
          <a:prstGeom prst="rect">
            <a:avLst/>
          </a:prstGeom>
          <a:noFill/>
          <a:ln w="9525">
            <a:noFill/>
          </a:ln>
        </p:spPr>
      </p:pic>
      <p:sp>
        <p:nvSpPr>
          <p:cNvPr id="3" name="文本框 2">
            <a:extLst>
              <a:ext uri="{FF2B5EF4-FFF2-40B4-BE49-F238E27FC236}">
                <a16:creationId xmlns:a16="http://schemas.microsoft.com/office/drawing/2014/main" id="{3D2DE7B9-C9DB-4638-8716-F41E61559F28}"/>
              </a:ext>
            </a:extLst>
          </p:cNvPr>
          <p:cNvSpPr txBox="1"/>
          <p:nvPr/>
        </p:nvSpPr>
        <p:spPr>
          <a:xfrm>
            <a:off x="2162509" y="5612917"/>
            <a:ext cx="2492990"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逻辑综合产生线路图</a:t>
            </a:r>
          </a:p>
        </p:txBody>
      </p:sp>
      <p:pic>
        <p:nvPicPr>
          <p:cNvPr id="4" name="图片 3" descr="timg">
            <a:extLst>
              <a:ext uri="{FF2B5EF4-FFF2-40B4-BE49-F238E27FC236}">
                <a16:creationId xmlns:a16="http://schemas.microsoft.com/office/drawing/2014/main" id="{6E8BA95B-DE7D-4F04-94DB-3779FF00CFD5}"/>
              </a:ext>
            </a:extLst>
          </p:cNvPr>
          <p:cNvPicPr>
            <a:picLocks noChangeAspect="1"/>
          </p:cNvPicPr>
          <p:nvPr/>
        </p:nvPicPr>
        <p:blipFill>
          <a:blip r:embed="rId3"/>
          <a:stretch>
            <a:fillRect/>
          </a:stretch>
        </p:blipFill>
        <p:spPr>
          <a:xfrm>
            <a:off x="6583411" y="796109"/>
            <a:ext cx="5048408" cy="5016863"/>
          </a:xfrm>
          <a:prstGeom prst="rect">
            <a:avLst/>
          </a:prstGeom>
        </p:spPr>
      </p:pic>
      <p:sp>
        <p:nvSpPr>
          <p:cNvPr id="5" name="文本框 4">
            <a:extLst>
              <a:ext uri="{FF2B5EF4-FFF2-40B4-BE49-F238E27FC236}">
                <a16:creationId xmlns:a16="http://schemas.microsoft.com/office/drawing/2014/main" id="{9E5F58E6-22BF-464A-A7F6-6619854C709F}"/>
              </a:ext>
            </a:extLst>
          </p:cNvPr>
          <p:cNvSpPr txBox="1"/>
          <p:nvPr/>
        </p:nvSpPr>
        <p:spPr>
          <a:xfrm>
            <a:off x="7604639" y="5938038"/>
            <a:ext cx="3005951"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布局布线产生的局部版图</a:t>
            </a:r>
          </a:p>
        </p:txBody>
      </p:sp>
    </p:spTree>
    <p:extLst>
      <p:ext uri="{BB962C8B-B14F-4D97-AF65-F5344CB8AC3E}">
        <p14:creationId xmlns:p14="http://schemas.microsoft.com/office/powerpoint/2010/main" val="132203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D2DE7B9-C9DB-4638-8716-F41E61559F28}"/>
              </a:ext>
            </a:extLst>
          </p:cNvPr>
          <p:cNvSpPr txBox="1"/>
          <p:nvPr/>
        </p:nvSpPr>
        <p:spPr>
          <a:xfrm>
            <a:off x="1913530" y="5777297"/>
            <a:ext cx="3005951"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布局布线产生的整体版图</a:t>
            </a:r>
          </a:p>
        </p:txBody>
      </p:sp>
      <p:sp>
        <p:nvSpPr>
          <p:cNvPr id="5" name="文本框 4">
            <a:extLst>
              <a:ext uri="{FF2B5EF4-FFF2-40B4-BE49-F238E27FC236}">
                <a16:creationId xmlns:a16="http://schemas.microsoft.com/office/drawing/2014/main" id="{9E5F58E6-22BF-464A-A7F6-6619854C709F}"/>
              </a:ext>
            </a:extLst>
          </p:cNvPr>
          <p:cNvSpPr txBox="1"/>
          <p:nvPr/>
        </p:nvSpPr>
        <p:spPr>
          <a:xfrm>
            <a:off x="7763210" y="5776084"/>
            <a:ext cx="3005951"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封装后的芯片和开帽照片</a:t>
            </a:r>
          </a:p>
        </p:txBody>
      </p:sp>
      <p:pic>
        <p:nvPicPr>
          <p:cNvPr id="6" name="图片 5" descr="timg">
            <a:extLst>
              <a:ext uri="{FF2B5EF4-FFF2-40B4-BE49-F238E27FC236}">
                <a16:creationId xmlns:a16="http://schemas.microsoft.com/office/drawing/2014/main" id="{1CCA5299-8EB9-4A25-AEC0-3AC1D0630959}"/>
              </a:ext>
            </a:extLst>
          </p:cNvPr>
          <p:cNvPicPr>
            <a:picLocks noChangeAspect="1"/>
          </p:cNvPicPr>
          <p:nvPr/>
        </p:nvPicPr>
        <p:blipFill>
          <a:blip r:embed="rId2"/>
          <a:stretch>
            <a:fillRect/>
          </a:stretch>
        </p:blipFill>
        <p:spPr>
          <a:xfrm>
            <a:off x="649924" y="1042674"/>
            <a:ext cx="5533164" cy="4424318"/>
          </a:xfrm>
          <a:prstGeom prst="rect">
            <a:avLst/>
          </a:prstGeom>
        </p:spPr>
      </p:pic>
      <p:pic>
        <p:nvPicPr>
          <p:cNvPr id="7" name="图片 8" descr="cmd1001.jpg">
            <a:extLst>
              <a:ext uri="{FF2B5EF4-FFF2-40B4-BE49-F238E27FC236}">
                <a16:creationId xmlns:a16="http://schemas.microsoft.com/office/drawing/2014/main" id="{927FF836-000B-4088-8321-79C3BA4CE296}"/>
              </a:ext>
            </a:extLst>
          </p:cNvPr>
          <p:cNvPicPr>
            <a:picLocks noChangeAspect="1"/>
          </p:cNvPicPr>
          <p:nvPr/>
        </p:nvPicPr>
        <p:blipFill>
          <a:blip r:embed="rId3"/>
          <a:stretch>
            <a:fillRect/>
          </a:stretch>
        </p:blipFill>
        <p:spPr>
          <a:xfrm>
            <a:off x="6863446" y="1042674"/>
            <a:ext cx="4655004" cy="4375979"/>
          </a:xfrm>
          <a:prstGeom prst="rect">
            <a:avLst/>
          </a:prstGeom>
          <a:noFill/>
          <a:ln w="9525">
            <a:noFill/>
          </a:ln>
        </p:spPr>
      </p:pic>
    </p:spTree>
    <p:extLst>
      <p:ext uri="{BB962C8B-B14F-4D97-AF65-F5344CB8AC3E}">
        <p14:creationId xmlns:p14="http://schemas.microsoft.com/office/powerpoint/2010/main" val="116383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0" name="Rectangle 1026"/>
          <p:cNvSpPr>
            <a:spLocks noGrp="1" noChangeArrowheads="1"/>
          </p:cNvSpPr>
          <p:nvPr>
            <p:ph type="title"/>
          </p:nvPr>
        </p:nvSpPr>
        <p:spPr/>
        <p:txBody>
          <a:bodyPr/>
          <a:lstStyle/>
          <a:p>
            <a:r>
              <a:rPr lang="zh-CN" altLang="en-US" dirty="0"/>
              <a:t>数字系统设计流程</a:t>
            </a:r>
            <a:endParaRPr lang="en-US" dirty="0"/>
          </a:p>
        </p:txBody>
      </p:sp>
      <p:pic>
        <p:nvPicPr>
          <p:cNvPr id="2" name="图片 1">
            <a:extLst>
              <a:ext uri="{FF2B5EF4-FFF2-40B4-BE49-F238E27FC236}">
                <a16:creationId xmlns:a16="http://schemas.microsoft.com/office/drawing/2014/main" id="{F8F22DC5-1F4C-41E1-9797-925728CBEDC3}"/>
              </a:ext>
            </a:extLst>
          </p:cNvPr>
          <p:cNvPicPr>
            <a:picLocks noChangeAspect="1"/>
          </p:cNvPicPr>
          <p:nvPr/>
        </p:nvPicPr>
        <p:blipFill>
          <a:blip r:embed="rId3"/>
          <a:stretch>
            <a:fillRect/>
          </a:stretch>
        </p:blipFill>
        <p:spPr>
          <a:xfrm>
            <a:off x="1276694" y="1383142"/>
            <a:ext cx="9638611" cy="4962574"/>
          </a:xfrm>
          <a:prstGeom prst="rect">
            <a:avLst/>
          </a:prstGeom>
        </p:spPr>
      </p:pic>
    </p:spTree>
    <p:extLst>
      <p:ext uri="{BB962C8B-B14F-4D97-AF65-F5344CB8AC3E}">
        <p14:creationId xmlns:p14="http://schemas.microsoft.com/office/powerpoint/2010/main" val="97810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微处理器两大分支</a:t>
            </a:r>
          </a:p>
        </p:txBody>
      </p:sp>
      <p:pic>
        <p:nvPicPr>
          <p:cNvPr id="3" name="图片 2">
            <a:extLst>
              <a:ext uri="{FF2B5EF4-FFF2-40B4-BE49-F238E27FC236}">
                <a16:creationId xmlns:a16="http://schemas.microsoft.com/office/drawing/2014/main" id="{58FC465F-F492-4A55-9019-93DD9FBD9E77}"/>
              </a:ext>
            </a:extLst>
          </p:cNvPr>
          <p:cNvPicPr>
            <a:picLocks noChangeAspect="1"/>
          </p:cNvPicPr>
          <p:nvPr/>
        </p:nvPicPr>
        <p:blipFill>
          <a:blip r:embed="rId2"/>
          <a:stretch>
            <a:fillRect/>
          </a:stretch>
        </p:blipFill>
        <p:spPr>
          <a:xfrm>
            <a:off x="2637373" y="1299134"/>
            <a:ext cx="6917255" cy="5083911"/>
          </a:xfrm>
          <a:prstGeom prst="rect">
            <a:avLst/>
          </a:prstGeom>
        </p:spPr>
      </p:pic>
    </p:spTree>
    <p:extLst>
      <p:ext uri="{BB962C8B-B14F-4D97-AF65-F5344CB8AC3E}">
        <p14:creationId xmlns:p14="http://schemas.microsoft.com/office/powerpoint/2010/main" val="399713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0" name="Rectangle 1026"/>
          <p:cNvSpPr>
            <a:spLocks noGrp="1" noChangeArrowheads="1"/>
          </p:cNvSpPr>
          <p:nvPr>
            <p:ph type="title"/>
          </p:nvPr>
        </p:nvSpPr>
        <p:spPr/>
        <p:txBody>
          <a:bodyPr/>
          <a:lstStyle/>
          <a:p>
            <a:r>
              <a:rPr lang="zh-CN" altLang="en-US" dirty="0"/>
              <a:t>使用硬件描述语言（</a:t>
            </a:r>
            <a:r>
              <a:rPr lang="en-US" altLang="zh-CN" dirty="0"/>
              <a:t>HDL</a:t>
            </a:r>
            <a:r>
              <a:rPr lang="zh-CN" altLang="en-US" dirty="0"/>
              <a:t>）设计数字系统</a:t>
            </a:r>
            <a:endParaRPr lang="en-US" dirty="0"/>
          </a:p>
        </p:txBody>
      </p:sp>
      <p:pic>
        <p:nvPicPr>
          <p:cNvPr id="2" name="图片 1">
            <a:extLst>
              <a:ext uri="{FF2B5EF4-FFF2-40B4-BE49-F238E27FC236}">
                <a16:creationId xmlns:a16="http://schemas.microsoft.com/office/drawing/2014/main" id="{0CA3F34D-6FF1-49A7-BC45-E7D842984199}"/>
              </a:ext>
            </a:extLst>
          </p:cNvPr>
          <p:cNvPicPr>
            <a:picLocks noChangeAspect="1"/>
          </p:cNvPicPr>
          <p:nvPr/>
        </p:nvPicPr>
        <p:blipFill>
          <a:blip r:embed="rId3"/>
          <a:stretch>
            <a:fillRect/>
          </a:stretch>
        </p:blipFill>
        <p:spPr>
          <a:xfrm>
            <a:off x="1269367" y="1403825"/>
            <a:ext cx="9638611" cy="4932091"/>
          </a:xfrm>
          <a:prstGeom prst="rect">
            <a:avLst/>
          </a:prstGeom>
        </p:spPr>
      </p:pic>
    </p:spTree>
    <p:extLst>
      <p:ext uri="{BB962C8B-B14F-4D97-AF65-F5344CB8AC3E}">
        <p14:creationId xmlns:p14="http://schemas.microsoft.com/office/powerpoint/2010/main" val="397879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硬件描述语言 </a:t>
            </a:r>
            <a:r>
              <a:rPr lang="en-US" altLang="zh-CN" dirty="0"/>
              <a:t>(Hardware Description Language, HDL) </a:t>
            </a:r>
            <a:endParaRPr lang="en-SG" dirty="0"/>
          </a:p>
        </p:txBody>
      </p:sp>
      <p:sp>
        <p:nvSpPr>
          <p:cNvPr id="3" name="Content Placeholder 2"/>
          <p:cNvSpPr>
            <a:spLocks noGrp="1"/>
          </p:cNvSpPr>
          <p:nvPr>
            <p:ph idx="1"/>
          </p:nvPr>
        </p:nvSpPr>
        <p:spPr/>
        <p:txBody>
          <a:bodyPr/>
          <a:lstStyle/>
          <a:p>
            <a:r>
              <a:rPr lang="en-US" altLang="zh-CN" dirty="0"/>
              <a:t>HDL </a:t>
            </a:r>
            <a:r>
              <a:rPr lang="zh-CN" altLang="en-US" dirty="0"/>
              <a:t>是电子系统硬件行为描述、结构描述、数据流描述的语言。</a:t>
            </a:r>
            <a:endParaRPr lang="en-US" altLang="zh-CN" dirty="0"/>
          </a:p>
          <a:p>
            <a:r>
              <a:rPr lang="zh-CN" altLang="en-US" dirty="0"/>
              <a:t>可以从顶层到底层 </a:t>
            </a:r>
            <a:r>
              <a:rPr lang="en-US" altLang="zh-CN" dirty="0"/>
              <a:t>(</a:t>
            </a:r>
            <a:r>
              <a:rPr lang="zh-CN" altLang="en-US" dirty="0"/>
              <a:t>从抽象到具体</a:t>
            </a:r>
            <a:r>
              <a:rPr lang="en-US" altLang="zh-CN" dirty="0"/>
              <a:t>) </a:t>
            </a:r>
            <a:r>
              <a:rPr lang="zh-CN" altLang="en-US" dirty="0"/>
              <a:t>逐层描述自己的设计思想，用一系列分层次的模块来表示极其复杂的数字系统。</a:t>
            </a:r>
            <a:endParaRPr lang="en-US" altLang="zh-CN" dirty="0"/>
          </a:p>
          <a:p>
            <a:r>
              <a:rPr lang="zh-CN" altLang="en-US" dirty="0"/>
              <a:t>利用电子设计自动化 </a:t>
            </a:r>
            <a:r>
              <a:rPr lang="en-US" altLang="zh-CN" dirty="0"/>
              <a:t>(EDA) </a:t>
            </a:r>
            <a:r>
              <a:rPr lang="zh-CN" altLang="en-US" dirty="0"/>
              <a:t>工具，逐层进行仿真验证，再把其中需要变为实际电路的模块组合，经过自动综合工具转换到门级电路网表。</a:t>
            </a:r>
            <a:endParaRPr lang="en-US" altLang="zh-CN" dirty="0"/>
          </a:p>
          <a:p>
            <a:r>
              <a:rPr lang="en-US" dirty="0"/>
              <a:t>VHDL </a:t>
            </a:r>
            <a:r>
              <a:rPr lang="zh-CN" altLang="en-US" dirty="0"/>
              <a:t>与</a:t>
            </a:r>
            <a:r>
              <a:rPr lang="en-US" dirty="0"/>
              <a:t> Verilog </a:t>
            </a:r>
            <a:r>
              <a:rPr lang="en-US" altLang="zh-CN" dirty="0"/>
              <a:t>HDL</a:t>
            </a:r>
            <a:endParaRPr lang="en-US" dirty="0"/>
          </a:p>
          <a:p>
            <a:pPr lvl="1"/>
            <a:r>
              <a:rPr lang="en-US" altLang="zh-CN" dirty="0"/>
              <a:t>VHDL </a:t>
            </a:r>
            <a:r>
              <a:rPr lang="zh-CN" altLang="en-US" dirty="0"/>
              <a:t>发展的较早，语法严格，而 </a:t>
            </a:r>
            <a:r>
              <a:rPr lang="en-US" altLang="zh-CN" dirty="0"/>
              <a:t>Verilog HDL </a:t>
            </a:r>
            <a:r>
              <a:rPr lang="zh-CN" altLang="en-US" dirty="0"/>
              <a:t>是在 </a:t>
            </a:r>
            <a:r>
              <a:rPr lang="en-US" altLang="zh-CN" dirty="0"/>
              <a:t>C </a:t>
            </a:r>
            <a:r>
              <a:rPr lang="zh-CN" altLang="en-US" dirty="0"/>
              <a:t>语言的基础上发展起来的一种硬件描述语言，语法较自由。</a:t>
            </a:r>
            <a:endParaRPr lang="en-SG" dirty="0"/>
          </a:p>
          <a:p>
            <a:pPr lvl="1"/>
            <a:r>
              <a:rPr lang="en-US" altLang="zh-CN" dirty="0"/>
              <a:t>VHDL </a:t>
            </a:r>
            <a:r>
              <a:rPr lang="zh-CN" altLang="en-US" dirty="0"/>
              <a:t>和 </a:t>
            </a:r>
            <a:r>
              <a:rPr lang="en-US" altLang="zh-CN" dirty="0"/>
              <a:t>Verilog HDL </a:t>
            </a:r>
            <a:r>
              <a:rPr lang="zh-CN" altLang="en-US" dirty="0"/>
              <a:t>两者相比，</a:t>
            </a:r>
            <a:r>
              <a:rPr lang="en-US" altLang="zh-CN" dirty="0"/>
              <a:t>VHDL </a:t>
            </a:r>
            <a:r>
              <a:rPr lang="zh-CN" altLang="en-US" dirty="0"/>
              <a:t>的书写规则比 </a:t>
            </a:r>
            <a:r>
              <a:rPr lang="en-US" altLang="zh-CN" dirty="0"/>
              <a:t>Verilog </a:t>
            </a:r>
            <a:r>
              <a:rPr lang="zh-CN" altLang="en-US" dirty="0"/>
              <a:t>烦琐一些，但 </a:t>
            </a:r>
            <a:r>
              <a:rPr lang="en-US" altLang="zh-CN" dirty="0"/>
              <a:t>Verilog </a:t>
            </a:r>
            <a:r>
              <a:rPr lang="zh-CN" altLang="en-US" dirty="0"/>
              <a:t>自由的语法也容易让少数初学者出错。</a:t>
            </a:r>
            <a:endParaRPr lang="en-SG" dirty="0"/>
          </a:p>
        </p:txBody>
      </p:sp>
    </p:spTree>
    <p:extLst>
      <p:ext uri="{BB962C8B-B14F-4D97-AF65-F5344CB8AC3E}">
        <p14:creationId xmlns:p14="http://schemas.microsoft.com/office/powerpoint/2010/main" val="38684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A66E7-BB7F-48A2-815F-59BF1693741B}"/>
              </a:ext>
            </a:extLst>
          </p:cNvPr>
          <p:cNvSpPr>
            <a:spLocks noGrp="1"/>
          </p:cNvSpPr>
          <p:nvPr>
            <p:ph type="title"/>
          </p:nvPr>
        </p:nvSpPr>
        <p:spPr/>
        <p:txBody>
          <a:bodyPr/>
          <a:lstStyle/>
          <a:p>
            <a:r>
              <a:rPr lang="zh-CN" altLang="en-US" dirty="0"/>
              <a:t>工艺技术的进步促进</a:t>
            </a:r>
            <a:r>
              <a:rPr lang="en-US" altLang="zh-CN" dirty="0"/>
              <a:t>EDA</a:t>
            </a:r>
            <a:r>
              <a:rPr lang="zh-CN" altLang="en-US" dirty="0"/>
              <a:t>技术的发展</a:t>
            </a:r>
          </a:p>
        </p:txBody>
      </p:sp>
      <p:sp>
        <p:nvSpPr>
          <p:cNvPr id="3" name="内容占位符 2">
            <a:extLst>
              <a:ext uri="{FF2B5EF4-FFF2-40B4-BE49-F238E27FC236}">
                <a16:creationId xmlns:a16="http://schemas.microsoft.com/office/drawing/2014/main" id="{6242DAC7-BCE2-45FC-AA90-EF14150D3424}"/>
              </a:ext>
            </a:extLst>
          </p:cNvPr>
          <p:cNvSpPr>
            <a:spLocks noGrp="1"/>
          </p:cNvSpPr>
          <p:nvPr>
            <p:ph idx="1"/>
          </p:nvPr>
        </p:nvSpPr>
        <p:spPr/>
        <p:txBody>
          <a:bodyPr/>
          <a:lstStyle/>
          <a:p>
            <a:r>
              <a:rPr lang="zh-CN" altLang="en-US" dirty="0"/>
              <a:t>采用</a:t>
            </a:r>
            <a:r>
              <a:rPr lang="en-US" altLang="zh-CN" dirty="0"/>
              <a:t>HDL</a:t>
            </a:r>
            <a:r>
              <a:rPr lang="zh-CN" altLang="en-US" dirty="0"/>
              <a:t>语言作为设计输入实现人机交互，并结合</a:t>
            </a:r>
            <a:r>
              <a:rPr lang="en-US" altLang="zh-CN" dirty="0"/>
              <a:t>CAD</a:t>
            </a:r>
            <a:r>
              <a:rPr lang="zh-CN" altLang="en-US" dirty="0"/>
              <a:t>技术发展起来的单点工具，可以在设计的各个不同抽象层次进行仿真。</a:t>
            </a:r>
            <a:endParaRPr lang="en-US" altLang="zh-CN" dirty="0"/>
          </a:p>
          <a:p>
            <a:r>
              <a:rPr lang="zh-CN" altLang="en-US" dirty="0"/>
              <a:t>生产工艺的成熟，使得工艺库的引入成为可能，使得工厂可以向设计者提供进行各种仿真和测试成为可能。</a:t>
            </a:r>
          </a:p>
          <a:p>
            <a:r>
              <a:rPr lang="zh-CN" altLang="en-US" dirty="0"/>
              <a:t>自动化设计工具的发展成熟，结合</a:t>
            </a:r>
            <a:r>
              <a:rPr lang="en-US" altLang="zh-CN" dirty="0"/>
              <a:t>HDL</a:t>
            </a:r>
            <a:r>
              <a:rPr lang="zh-CN" altLang="en-US" dirty="0"/>
              <a:t>语言和工艺库，实现给定约束条件下的逻辑综合与优化、版图布局布线与优化、时序分析与自动测试矢量生成等。</a:t>
            </a:r>
          </a:p>
          <a:p>
            <a:endParaRPr lang="zh-CN" altLang="en-US" dirty="0"/>
          </a:p>
        </p:txBody>
      </p:sp>
    </p:spTree>
    <p:extLst>
      <p:ext uri="{BB962C8B-B14F-4D97-AF65-F5344CB8AC3E}">
        <p14:creationId xmlns:p14="http://schemas.microsoft.com/office/powerpoint/2010/main" val="125541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硬件描述语言示例</a:t>
            </a:r>
          </a:p>
        </p:txBody>
      </p:sp>
      <p:pic>
        <p:nvPicPr>
          <p:cNvPr id="5" name="图片 4">
            <a:extLst>
              <a:ext uri="{FF2B5EF4-FFF2-40B4-BE49-F238E27FC236}">
                <a16:creationId xmlns:a16="http://schemas.microsoft.com/office/drawing/2014/main" id="{E113D2D5-9671-478B-B63D-648AA6C081CA}"/>
              </a:ext>
            </a:extLst>
          </p:cNvPr>
          <p:cNvPicPr>
            <a:picLocks noChangeAspect="1"/>
          </p:cNvPicPr>
          <p:nvPr/>
        </p:nvPicPr>
        <p:blipFill>
          <a:blip r:embed="rId2"/>
          <a:stretch>
            <a:fillRect/>
          </a:stretch>
        </p:blipFill>
        <p:spPr>
          <a:xfrm>
            <a:off x="1063131" y="3759358"/>
            <a:ext cx="4402610" cy="2760072"/>
          </a:xfrm>
          <a:prstGeom prst="rect">
            <a:avLst/>
          </a:prstGeom>
        </p:spPr>
      </p:pic>
      <p:pic>
        <p:nvPicPr>
          <p:cNvPr id="7" name="图片 6">
            <a:extLst>
              <a:ext uri="{FF2B5EF4-FFF2-40B4-BE49-F238E27FC236}">
                <a16:creationId xmlns:a16="http://schemas.microsoft.com/office/drawing/2014/main" id="{F88FA8A7-8157-4440-A5D0-9AC10887FC08}"/>
              </a:ext>
            </a:extLst>
          </p:cNvPr>
          <p:cNvPicPr>
            <a:picLocks noChangeAspect="1"/>
          </p:cNvPicPr>
          <p:nvPr/>
        </p:nvPicPr>
        <p:blipFill>
          <a:blip r:embed="rId3"/>
          <a:stretch>
            <a:fillRect/>
          </a:stretch>
        </p:blipFill>
        <p:spPr>
          <a:xfrm>
            <a:off x="5898139" y="3641595"/>
            <a:ext cx="4995025" cy="2760072"/>
          </a:xfrm>
          <a:prstGeom prst="rect">
            <a:avLst/>
          </a:prstGeom>
        </p:spPr>
      </p:pic>
      <p:pic>
        <p:nvPicPr>
          <p:cNvPr id="8" name="图片 7">
            <a:extLst>
              <a:ext uri="{FF2B5EF4-FFF2-40B4-BE49-F238E27FC236}">
                <a16:creationId xmlns:a16="http://schemas.microsoft.com/office/drawing/2014/main" id="{08297B6A-D355-460F-A7DD-FFC3A96FEE41}"/>
              </a:ext>
            </a:extLst>
          </p:cNvPr>
          <p:cNvPicPr>
            <a:picLocks noChangeAspect="1"/>
          </p:cNvPicPr>
          <p:nvPr/>
        </p:nvPicPr>
        <p:blipFill>
          <a:blip r:embed="rId4"/>
          <a:stretch>
            <a:fillRect/>
          </a:stretch>
        </p:blipFill>
        <p:spPr>
          <a:xfrm>
            <a:off x="1946130" y="1394631"/>
            <a:ext cx="2912956" cy="2034369"/>
          </a:xfrm>
          <a:prstGeom prst="rect">
            <a:avLst/>
          </a:prstGeom>
        </p:spPr>
      </p:pic>
      <p:pic>
        <p:nvPicPr>
          <p:cNvPr id="11" name="图片 10">
            <a:extLst>
              <a:ext uri="{FF2B5EF4-FFF2-40B4-BE49-F238E27FC236}">
                <a16:creationId xmlns:a16="http://schemas.microsoft.com/office/drawing/2014/main" id="{52366B63-CB8B-4B21-A715-609A644F1820}"/>
              </a:ext>
            </a:extLst>
          </p:cNvPr>
          <p:cNvPicPr>
            <a:picLocks noChangeAspect="1"/>
          </p:cNvPicPr>
          <p:nvPr/>
        </p:nvPicPr>
        <p:blipFill>
          <a:blip r:embed="rId5"/>
          <a:stretch>
            <a:fillRect/>
          </a:stretch>
        </p:blipFill>
        <p:spPr>
          <a:xfrm>
            <a:off x="5898140" y="900545"/>
            <a:ext cx="4995026" cy="2528455"/>
          </a:xfrm>
          <a:prstGeom prst="rect">
            <a:avLst/>
          </a:prstGeom>
        </p:spPr>
      </p:pic>
    </p:spTree>
    <p:extLst>
      <p:ext uri="{BB962C8B-B14F-4D97-AF65-F5344CB8AC3E}">
        <p14:creationId xmlns:p14="http://schemas.microsoft.com/office/powerpoint/2010/main" val="374692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基于</a:t>
            </a:r>
            <a:r>
              <a:rPr lang="en-US" altLang="zh-CN"/>
              <a:t>IP</a:t>
            </a:r>
            <a:r>
              <a:rPr lang="zh-CN" altLang="en-US"/>
              <a:t>的</a:t>
            </a:r>
            <a:r>
              <a:rPr lang="en-US" altLang="zh-CN"/>
              <a:t>SoC</a:t>
            </a:r>
            <a:r>
              <a:rPr lang="zh-CN" altLang="en-US"/>
              <a:t>设计技术</a:t>
            </a:r>
            <a:endParaRPr lang="zh-CN" altLang="en-US" dirty="0"/>
          </a:p>
        </p:txBody>
      </p:sp>
      <p:sp>
        <p:nvSpPr>
          <p:cNvPr id="3" name="内容占位符 2"/>
          <p:cNvSpPr>
            <a:spLocks noGrp="1"/>
          </p:cNvSpPr>
          <p:nvPr>
            <p:ph idx="1"/>
          </p:nvPr>
        </p:nvSpPr>
        <p:spPr/>
        <p:txBody>
          <a:bodyPr/>
          <a:lstStyle/>
          <a:p>
            <a:r>
              <a:rPr lang="en-US" altLang="zh-CN" dirty="0"/>
              <a:t>ASIC</a:t>
            </a:r>
            <a:r>
              <a:rPr lang="zh-CN" altLang="en-US" dirty="0"/>
              <a:t>设计是基于时序驱动的设计方法，</a:t>
            </a:r>
            <a:r>
              <a:rPr lang="en-US" altLang="zh-CN" dirty="0"/>
              <a:t>SoC</a:t>
            </a:r>
            <a:r>
              <a:rPr lang="zh-CN" altLang="en-US" dirty="0"/>
              <a:t>设计是基于</a:t>
            </a:r>
            <a:r>
              <a:rPr lang="en-US" altLang="zh-CN" dirty="0"/>
              <a:t>IP (Intellectual Property</a:t>
            </a:r>
            <a:r>
              <a:rPr lang="zh-CN" altLang="en-US" dirty="0"/>
              <a:t>，知识产权</a:t>
            </a:r>
            <a:r>
              <a:rPr lang="en-US" altLang="zh-CN" dirty="0"/>
              <a:t>)</a:t>
            </a:r>
            <a:r>
              <a:rPr lang="zh-CN" altLang="en-US" dirty="0"/>
              <a:t> 复用的设计方法。</a:t>
            </a:r>
            <a:r>
              <a:rPr lang="en-US" altLang="zh-CN" dirty="0"/>
              <a:t>SoC</a:t>
            </a:r>
            <a:r>
              <a:rPr lang="zh-CN" altLang="en-US" dirty="0"/>
              <a:t>设计方法使</a:t>
            </a:r>
            <a:r>
              <a:rPr lang="en-US" altLang="zh-CN" dirty="0"/>
              <a:t>IC</a:t>
            </a:r>
            <a:r>
              <a:rPr lang="zh-CN" altLang="en-US" dirty="0"/>
              <a:t>设计开始进一步分工细化，出现了</a:t>
            </a:r>
            <a:r>
              <a:rPr lang="en-US" altLang="zh-CN" dirty="0"/>
              <a:t>IP</a:t>
            </a:r>
            <a:r>
              <a:rPr lang="zh-CN" altLang="en-US" dirty="0"/>
              <a:t>设计和</a:t>
            </a:r>
            <a:r>
              <a:rPr lang="en-US" altLang="zh-CN" dirty="0"/>
              <a:t>SoC</a:t>
            </a:r>
            <a:r>
              <a:rPr lang="zh-CN" altLang="en-US" dirty="0"/>
              <a:t>系统设计。</a:t>
            </a:r>
            <a:endParaRPr lang="en-US" altLang="zh-CN" dirty="0"/>
          </a:p>
          <a:p>
            <a:r>
              <a:rPr lang="en-US" altLang="zh-CN" dirty="0"/>
              <a:t>IP</a:t>
            </a:r>
            <a:r>
              <a:rPr lang="zh-CN" altLang="en-US" dirty="0"/>
              <a:t>核是具有知识产权的集成电路芯核的简称，可以是一段与工艺无关的具有特定电路功能的硬件描述语言程序 </a:t>
            </a:r>
            <a:r>
              <a:rPr lang="en-US" altLang="zh-CN" dirty="0"/>
              <a:t>(</a:t>
            </a:r>
            <a:r>
              <a:rPr lang="zh-CN" altLang="en-US" dirty="0"/>
              <a:t>软核</a:t>
            </a:r>
            <a:r>
              <a:rPr lang="en-US" altLang="zh-CN" dirty="0"/>
              <a:t>)</a:t>
            </a:r>
            <a:r>
              <a:rPr lang="zh-CN" altLang="en-US" dirty="0"/>
              <a:t>，也可以是与工艺相关的版图 </a:t>
            </a:r>
            <a:r>
              <a:rPr lang="en-US" altLang="zh-CN" dirty="0"/>
              <a:t>(</a:t>
            </a:r>
            <a:r>
              <a:rPr lang="zh-CN" altLang="en-US" dirty="0"/>
              <a:t>硬核</a:t>
            </a:r>
            <a:r>
              <a:rPr lang="en-US" altLang="zh-CN" dirty="0"/>
              <a:t>)</a:t>
            </a:r>
            <a:r>
              <a:rPr lang="zh-CN" altLang="en-US" dirty="0"/>
              <a:t>。其作用是把一组拥有知识产权的电路设计集合在一起，构成芯片的基本单位，以供设计时调用。</a:t>
            </a:r>
            <a:endParaRPr lang="en-US" altLang="zh-CN" dirty="0"/>
          </a:p>
          <a:p>
            <a:r>
              <a:rPr lang="en-US" altLang="zh-CN" dirty="0"/>
              <a:t>IP</a:t>
            </a:r>
            <a:r>
              <a:rPr lang="zh-CN" altLang="en-US" dirty="0"/>
              <a:t>可以让专业的人做专业的事，可以加快芯片开发进程；但如果全部依靠</a:t>
            </a:r>
            <a:r>
              <a:rPr lang="en-US" altLang="zh-CN" dirty="0"/>
              <a:t>IP</a:t>
            </a:r>
            <a:r>
              <a:rPr lang="zh-CN" altLang="en-US" dirty="0"/>
              <a:t>，既增加了成本，又失去了竞争优势。</a:t>
            </a:r>
          </a:p>
          <a:p>
            <a:r>
              <a:rPr lang="en-US" altLang="zh-CN" dirty="0"/>
              <a:t>License &amp; Royalty</a:t>
            </a:r>
            <a:r>
              <a:rPr lang="zh-CN" altLang="en-US" dirty="0"/>
              <a:t>：授权费与提成费</a:t>
            </a:r>
          </a:p>
          <a:p>
            <a:r>
              <a:rPr lang="en-US" altLang="zh-CN" dirty="0"/>
              <a:t>IP Merge</a:t>
            </a:r>
            <a:r>
              <a:rPr lang="zh-CN" altLang="en-US" dirty="0"/>
              <a:t>：对硬核进行保护，在代工厂进行版图数据融合</a:t>
            </a:r>
          </a:p>
        </p:txBody>
      </p:sp>
    </p:spTree>
    <p:extLst>
      <p:ext uri="{BB962C8B-B14F-4D97-AF65-F5344CB8AC3E}">
        <p14:creationId xmlns:p14="http://schemas.microsoft.com/office/powerpoint/2010/main" val="30915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CB0419-4611-4B65-8196-30A8355D35F8}"/>
              </a:ext>
            </a:extLst>
          </p:cNvPr>
          <p:cNvSpPr>
            <a:spLocks noGrp="1"/>
          </p:cNvSpPr>
          <p:nvPr>
            <p:ph type="title"/>
          </p:nvPr>
        </p:nvSpPr>
        <p:spPr/>
        <p:txBody>
          <a:bodyPr/>
          <a:lstStyle/>
          <a:p>
            <a:r>
              <a:rPr lang="zh-CN" altLang="en-US" dirty="0"/>
              <a:t>无生产线设计企业与代工厂的关系 </a:t>
            </a:r>
            <a:r>
              <a:rPr lang="en-US" altLang="zh-CN" dirty="0"/>
              <a:t>(Fabless &amp; Fab)</a:t>
            </a:r>
            <a:br>
              <a:rPr lang="zh-CN" altLang="en-US" dirty="0"/>
            </a:br>
            <a:br>
              <a:rPr lang="zh-CN" altLang="en-US" dirty="0"/>
            </a:br>
            <a:endParaRPr lang="zh-CN" altLang="en-US" dirty="0"/>
          </a:p>
        </p:txBody>
      </p:sp>
      <p:pic>
        <p:nvPicPr>
          <p:cNvPr id="4" name="图片 3">
            <a:extLst>
              <a:ext uri="{FF2B5EF4-FFF2-40B4-BE49-F238E27FC236}">
                <a16:creationId xmlns:a16="http://schemas.microsoft.com/office/drawing/2014/main" id="{B532E40C-9F05-4750-A32C-C20FDE460972}"/>
              </a:ext>
            </a:extLst>
          </p:cNvPr>
          <p:cNvPicPr>
            <a:picLocks noChangeAspect="1"/>
          </p:cNvPicPr>
          <p:nvPr/>
        </p:nvPicPr>
        <p:blipFill>
          <a:blip r:embed="rId2"/>
          <a:stretch>
            <a:fillRect/>
          </a:stretch>
        </p:blipFill>
        <p:spPr>
          <a:xfrm>
            <a:off x="934287" y="1374776"/>
            <a:ext cx="10308771" cy="5027613"/>
          </a:xfrm>
          <a:prstGeom prst="rect">
            <a:avLst/>
          </a:prstGeom>
          <a:noFill/>
          <a:ln w="9525">
            <a:noFill/>
          </a:ln>
        </p:spPr>
      </p:pic>
    </p:spTree>
    <p:extLst>
      <p:ext uri="{BB962C8B-B14F-4D97-AF65-F5344CB8AC3E}">
        <p14:creationId xmlns:p14="http://schemas.microsoft.com/office/powerpoint/2010/main" val="428370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可编程逻辑器件 </a:t>
            </a:r>
            <a:r>
              <a:rPr lang="en-US" altLang="zh-CN"/>
              <a:t>(Programmable Logic Device</a:t>
            </a:r>
            <a:r>
              <a:rPr lang="zh-CN" altLang="en-US"/>
              <a:t>，</a:t>
            </a:r>
            <a:r>
              <a:rPr lang="en-US" altLang="zh-CN"/>
              <a:t>PLD)</a:t>
            </a:r>
            <a:endParaRPr lang="zh-CN" altLang="en-US" dirty="0"/>
          </a:p>
        </p:txBody>
      </p:sp>
      <p:sp>
        <p:nvSpPr>
          <p:cNvPr id="64" name="内容占位符 63"/>
          <p:cNvSpPr>
            <a:spLocks noGrp="1"/>
          </p:cNvSpPr>
          <p:nvPr>
            <p:ph idx="1"/>
          </p:nvPr>
        </p:nvSpPr>
        <p:spPr>
          <a:xfrm>
            <a:off x="439615" y="1433016"/>
            <a:ext cx="11298116" cy="618941"/>
          </a:xfrm>
        </p:spPr>
        <p:txBody>
          <a:bodyPr/>
          <a:lstStyle/>
          <a:p>
            <a:r>
              <a:rPr lang="zh-CN" altLang="en-US" dirty="0"/>
              <a:t>在</a:t>
            </a:r>
            <a:r>
              <a:rPr lang="en-US" altLang="zh-CN" dirty="0"/>
              <a:t>ASIC</a:t>
            </a:r>
            <a:r>
              <a:rPr lang="zh-CN" altLang="en-US" dirty="0"/>
              <a:t>基础上发展起来的一种可编程逻辑</a:t>
            </a:r>
            <a:r>
              <a:rPr lang="en-US" altLang="zh-CN" dirty="0"/>
              <a:t>IC </a:t>
            </a:r>
            <a:r>
              <a:rPr lang="zh-CN" altLang="en-US" dirty="0"/>
              <a:t>，是当前数字系统实现的重要硬件平台。</a:t>
            </a:r>
          </a:p>
          <a:p>
            <a:endParaRPr lang="zh-CN" altLang="en-US" dirty="0"/>
          </a:p>
        </p:txBody>
      </p:sp>
      <p:pic>
        <p:nvPicPr>
          <p:cNvPr id="3" name="图片 2">
            <a:extLst>
              <a:ext uri="{FF2B5EF4-FFF2-40B4-BE49-F238E27FC236}">
                <a16:creationId xmlns:a16="http://schemas.microsoft.com/office/drawing/2014/main" id="{115C653C-8F50-4B6E-86B0-4E1F1785EB66}"/>
              </a:ext>
            </a:extLst>
          </p:cNvPr>
          <p:cNvPicPr>
            <a:picLocks noChangeAspect="1"/>
          </p:cNvPicPr>
          <p:nvPr/>
        </p:nvPicPr>
        <p:blipFill>
          <a:blip r:embed="rId3"/>
          <a:stretch>
            <a:fillRect/>
          </a:stretch>
        </p:blipFill>
        <p:spPr>
          <a:xfrm>
            <a:off x="1785754" y="2234605"/>
            <a:ext cx="8620491" cy="3859102"/>
          </a:xfrm>
          <a:prstGeom prst="rect">
            <a:avLst/>
          </a:prstGeom>
        </p:spPr>
      </p:pic>
    </p:spTree>
    <p:extLst>
      <p:ext uri="{BB962C8B-B14F-4D97-AF65-F5344CB8AC3E}">
        <p14:creationId xmlns:p14="http://schemas.microsoft.com/office/powerpoint/2010/main" val="370916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FPGA</a:t>
            </a:r>
            <a:r>
              <a:rPr lang="zh-CN" altLang="en-US" dirty="0"/>
              <a:t> </a:t>
            </a:r>
            <a:r>
              <a:rPr lang="en-US" altLang="zh-CN" sz="2000" dirty="0"/>
              <a:t>(Field Programmable Gate Array</a:t>
            </a:r>
            <a:r>
              <a:rPr lang="zh-CN" altLang="en-US" sz="2000" dirty="0"/>
              <a:t>，现场可编程门阵列</a:t>
            </a:r>
            <a:r>
              <a:rPr lang="en-US" altLang="zh-CN" sz="2000" dirty="0"/>
              <a:t>)</a:t>
            </a:r>
            <a:endParaRPr lang="zh-CN" altLang="en-US" dirty="0"/>
          </a:p>
        </p:txBody>
      </p:sp>
      <p:sp>
        <p:nvSpPr>
          <p:cNvPr id="3" name="内容占位符 2"/>
          <p:cNvSpPr>
            <a:spLocks noGrp="1"/>
          </p:cNvSpPr>
          <p:nvPr>
            <p:ph idx="1"/>
          </p:nvPr>
        </p:nvSpPr>
        <p:spPr>
          <a:xfrm>
            <a:off x="439615" y="1433016"/>
            <a:ext cx="8588975" cy="4932616"/>
          </a:xfrm>
        </p:spPr>
        <p:txBody>
          <a:bodyPr/>
          <a:lstStyle/>
          <a:p>
            <a:pPr lvl="0"/>
            <a:r>
              <a:rPr lang="en-US" altLang="zh-CN" dirty="0"/>
              <a:t>FPGA</a:t>
            </a:r>
            <a:r>
              <a:rPr lang="zh-CN" altLang="en-US" dirty="0"/>
              <a:t>由许多逻辑模块组成，每个逻辑模块通常由触发器和逻辑功能以及连接逻辑模块的路由网络组成。</a:t>
            </a:r>
            <a:endParaRPr lang="en-US" altLang="zh-CN" dirty="0"/>
          </a:p>
          <a:p>
            <a:pPr lvl="0"/>
            <a:r>
              <a:rPr lang="en-US" altLang="zh-CN" dirty="0"/>
              <a:t>FPGA</a:t>
            </a:r>
            <a:r>
              <a:rPr lang="zh-CN" altLang="en-US" dirty="0"/>
              <a:t>的特殊之处在于它是可编程的硬件：</a:t>
            </a:r>
            <a:endParaRPr lang="en-US" altLang="zh-CN" dirty="0"/>
          </a:p>
          <a:p>
            <a:pPr lvl="1"/>
            <a:r>
              <a:rPr lang="zh-CN" altLang="en-US" dirty="0"/>
              <a:t>可以重新定义每个逻辑块及其之间的连接，用来构建复杂的数字电路，而无需物理上连接各个门和触发器，也不必花费设计专用集成电路的费用。</a:t>
            </a:r>
            <a:endParaRPr lang="en-US" altLang="zh-CN" dirty="0"/>
          </a:p>
          <a:p>
            <a:pPr lvl="0"/>
            <a:r>
              <a:rPr lang="en-US" altLang="zh-CN" dirty="0"/>
              <a:t>FPGA</a:t>
            </a:r>
            <a:r>
              <a:rPr lang="zh-CN" altLang="en-US" dirty="0"/>
              <a:t>是由</a:t>
            </a:r>
            <a:r>
              <a:rPr lang="en-US" altLang="zh-CN" dirty="0"/>
              <a:t>Ross Freeman</a:t>
            </a:r>
            <a:r>
              <a:rPr lang="zh-CN" altLang="en-US" dirty="0"/>
              <a:t>发明的，他在</a:t>
            </a:r>
            <a:r>
              <a:rPr lang="en-US" altLang="zh-CN" dirty="0"/>
              <a:t>1984</a:t>
            </a:r>
            <a:r>
              <a:rPr lang="zh-CN" altLang="en-US" dirty="0"/>
              <a:t>年共同创立了</a:t>
            </a:r>
            <a:r>
              <a:rPr lang="en-US" altLang="zh-CN" dirty="0"/>
              <a:t>Xilinx (</a:t>
            </a:r>
            <a:r>
              <a:rPr lang="zh-CN" altLang="en-US" dirty="0"/>
              <a:t>赛灵思</a:t>
            </a:r>
            <a:r>
              <a:rPr lang="en-US" altLang="zh-CN" dirty="0"/>
              <a:t>)</a:t>
            </a:r>
            <a:r>
              <a:rPr lang="zh-CN" altLang="en-US" dirty="0"/>
              <a:t>，</a:t>
            </a:r>
            <a:r>
              <a:rPr lang="en-US" altLang="zh-CN" dirty="0"/>
              <a:t>1985</a:t>
            </a:r>
            <a:r>
              <a:rPr lang="zh-CN" altLang="en-US" dirty="0"/>
              <a:t>年推出了第一款</a:t>
            </a:r>
            <a:r>
              <a:rPr lang="en-US" altLang="zh-CN" dirty="0"/>
              <a:t>FPGA——XC2064</a:t>
            </a:r>
            <a:r>
              <a:rPr lang="zh-CN" altLang="en-US" dirty="0"/>
              <a:t>，只包含</a:t>
            </a:r>
            <a:r>
              <a:rPr lang="en-US" altLang="zh-CN" dirty="0"/>
              <a:t>64</a:t>
            </a:r>
            <a:r>
              <a:rPr lang="zh-CN" altLang="en-US" dirty="0"/>
              <a:t>个逻辑块 </a:t>
            </a:r>
            <a:r>
              <a:rPr lang="en-US" altLang="zh-CN" dirty="0"/>
              <a:t>(</a:t>
            </a:r>
            <a:r>
              <a:rPr lang="zh-CN" altLang="en-US" dirty="0"/>
              <a:t>现代</a:t>
            </a:r>
            <a:r>
              <a:rPr lang="en-US" altLang="zh-CN" dirty="0"/>
              <a:t>FPGA</a:t>
            </a:r>
            <a:r>
              <a:rPr lang="zh-CN" altLang="en-US" dirty="0"/>
              <a:t>中的逻辑块有几千个或数百万个</a:t>
            </a:r>
            <a:r>
              <a:rPr lang="en-US" altLang="zh-CN" dirty="0"/>
              <a:t>)</a:t>
            </a:r>
            <a:r>
              <a:rPr lang="zh-CN" altLang="en-US" dirty="0"/>
              <a:t>，但它导致了目前价值数十亿美元的</a:t>
            </a:r>
            <a:r>
              <a:rPr lang="en-US" altLang="zh-CN" dirty="0"/>
              <a:t>FPGA</a:t>
            </a:r>
            <a:r>
              <a:rPr lang="zh-CN" altLang="en-US" dirty="0"/>
              <a:t>产业。由于其重要性，</a:t>
            </a:r>
            <a:r>
              <a:rPr lang="en-US" altLang="zh-CN" dirty="0"/>
              <a:t>XC2064</a:t>
            </a:r>
            <a:r>
              <a:rPr lang="zh-CN" altLang="en-US" dirty="0"/>
              <a:t>被列入芯片名人堂。</a:t>
            </a:r>
            <a:endParaRPr lang="en-US" altLang="zh-CN" dirty="0"/>
          </a:p>
        </p:txBody>
      </p:sp>
      <p:pic>
        <p:nvPicPr>
          <p:cNvPr id="1026" name="Picture 2" descr="https://www.invent.org/sites/default/files/styles/inductee_detail_media/public/inductees/393-master_1.jpg?itok=w5J-zzMS">
            <a:extLst>
              <a:ext uri="{FF2B5EF4-FFF2-40B4-BE49-F238E27FC236}">
                <a16:creationId xmlns:a16="http://schemas.microsoft.com/office/drawing/2014/main" id="{1172E0D1-6613-4DD3-AB84-F4F7D47B2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4074" y="764293"/>
            <a:ext cx="1706148" cy="249970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097D7F9-B813-4735-9E7E-0A3598D65F35}"/>
              </a:ext>
            </a:extLst>
          </p:cNvPr>
          <p:cNvSpPr txBox="1"/>
          <p:nvPr/>
        </p:nvSpPr>
        <p:spPr>
          <a:xfrm>
            <a:off x="9303478" y="3314549"/>
            <a:ext cx="2467342" cy="584775"/>
          </a:xfrm>
          <a:prstGeom prst="rect">
            <a:avLst/>
          </a:prstGeom>
          <a:noFill/>
        </p:spPr>
        <p:txBody>
          <a:bodyPr wrap="none" rtlCol="0">
            <a:spAutoFit/>
          </a:bodyPr>
          <a:lstStyle/>
          <a:p>
            <a:pPr algn="ctr"/>
            <a:r>
              <a:rPr lang="en-US" altLang="zh-CN" sz="1600" dirty="0"/>
              <a:t>Ross Freeman</a:t>
            </a:r>
          </a:p>
          <a:p>
            <a:pPr algn="ctr"/>
            <a:r>
              <a:rPr lang="en-US" altLang="zh-CN" sz="1600" dirty="0"/>
              <a:t>Jul 26, 1948—Oct 22, 1989</a:t>
            </a:r>
            <a:endParaRPr lang="zh-CN" altLang="en-US" sz="1600" dirty="0"/>
          </a:p>
        </p:txBody>
      </p:sp>
      <p:pic>
        <p:nvPicPr>
          <p:cNvPr id="5" name="Picture 2" descr="图片">
            <a:extLst>
              <a:ext uri="{FF2B5EF4-FFF2-40B4-BE49-F238E27FC236}">
                <a16:creationId xmlns:a16="http://schemas.microsoft.com/office/drawing/2014/main" id="{67E6FD37-3B12-4419-B5E6-790A28576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8530" y="4123460"/>
            <a:ext cx="2463855" cy="197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58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FPGA</a:t>
            </a:r>
            <a:endParaRPr lang="zh-CN" altLang="en-US" dirty="0"/>
          </a:p>
        </p:txBody>
      </p:sp>
      <p:sp>
        <p:nvSpPr>
          <p:cNvPr id="3" name="内容占位符 2"/>
          <p:cNvSpPr>
            <a:spLocks noGrp="1"/>
          </p:cNvSpPr>
          <p:nvPr>
            <p:ph idx="1"/>
          </p:nvPr>
        </p:nvSpPr>
        <p:spPr/>
        <p:txBody>
          <a:bodyPr/>
          <a:lstStyle/>
          <a:p>
            <a:pPr lvl="0"/>
            <a:r>
              <a:rPr lang="zh-CN" altLang="en-US"/>
              <a:t>可以看成内部各种功能模块与大量互连线的一块微型电路板，硬件描述语言描述出来的各种电路功能通过板上的功能模块互联得以实现。</a:t>
            </a:r>
            <a:r>
              <a:rPr lang="en-US" altLang="zh-CN"/>
              <a:t> </a:t>
            </a:r>
            <a:endParaRPr lang="en-US" altLang="zh-CN" dirty="0"/>
          </a:p>
        </p:txBody>
      </p:sp>
      <p:pic>
        <p:nvPicPr>
          <p:cNvPr id="14" name="图片 13">
            <a:extLst>
              <a:ext uri="{FF2B5EF4-FFF2-40B4-BE49-F238E27FC236}">
                <a16:creationId xmlns:a16="http://schemas.microsoft.com/office/drawing/2014/main" id="{1625069C-DDB4-4A1F-98DE-FBCA90E5F68D}"/>
              </a:ext>
            </a:extLst>
          </p:cNvPr>
          <p:cNvPicPr>
            <a:picLocks noChangeAspect="1"/>
          </p:cNvPicPr>
          <p:nvPr/>
        </p:nvPicPr>
        <p:blipFill>
          <a:blip r:embed="rId2"/>
          <a:stretch>
            <a:fillRect/>
          </a:stretch>
        </p:blipFill>
        <p:spPr>
          <a:xfrm>
            <a:off x="4213615" y="2563360"/>
            <a:ext cx="2772082" cy="3644107"/>
          </a:xfrm>
          <a:prstGeom prst="rect">
            <a:avLst/>
          </a:prstGeom>
        </p:spPr>
      </p:pic>
      <p:pic>
        <p:nvPicPr>
          <p:cNvPr id="15" name="图片 14">
            <a:extLst>
              <a:ext uri="{FF2B5EF4-FFF2-40B4-BE49-F238E27FC236}">
                <a16:creationId xmlns:a16="http://schemas.microsoft.com/office/drawing/2014/main" id="{FA4AB5E8-7193-41AC-9740-579E0B41B7C2}"/>
              </a:ext>
            </a:extLst>
          </p:cNvPr>
          <p:cNvPicPr>
            <a:picLocks noChangeAspect="1"/>
          </p:cNvPicPr>
          <p:nvPr/>
        </p:nvPicPr>
        <p:blipFill>
          <a:blip r:embed="rId3"/>
          <a:stretch>
            <a:fillRect/>
          </a:stretch>
        </p:blipFill>
        <p:spPr>
          <a:xfrm>
            <a:off x="722233" y="2563359"/>
            <a:ext cx="2772082" cy="3644108"/>
          </a:xfrm>
          <a:prstGeom prst="rect">
            <a:avLst/>
          </a:prstGeom>
        </p:spPr>
      </p:pic>
      <p:pic>
        <p:nvPicPr>
          <p:cNvPr id="22" name="图片 21">
            <a:extLst>
              <a:ext uri="{FF2B5EF4-FFF2-40B4-BE49-F238E27FC236}">
                <a16:creationId xmlns:a16="http://schemas.microsoft.com/office/drawing/2014/main" id="{6CD2FAC4-B086-456C-96DD-6F2D48112077}"/>
              </a:ext>
            </a:extLst>
          </p:cNvPr>
          <p:cNvPicPr>
            <a:picLocks noChangeAspect="1"/>
          </p:cNvPicPr>
          <p:nvPr/>
        </p:nvPicPr>
        <p:blipFill>
          <a:blip r:embed="rId4"/>
          <a:stretch>
            <a:fillRect/>
          </a:stretch>
        </p:blipFill>
        <p:spPr>
          <a:xfrm>
            <a:off x="7440386" y="2377957"/>
            <a:ext cx="3853541" cy="3643347"/>
          </a:xfrm>
          <a:prstGeom prst="rect">
            <a:avLst/>
          </a:prstGeom>
        </p:spPr>
      </p:pic>
    </p:spTree>
    <p:extLst>
      <p:ext uri="{BB962C8B-B14F-4D97-AF65-F5344CB8AC3E}">
        <p14:creationId xmlns:p14="http://schemas.microsoft.com/office/powerpoint/2010/main" val="159918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FPGA</a:t>
            </a:r>
            <a:r>
              <a:rPr lang="zh-CN" altLang="en-US" dirty="0"/>
              <a:t>的发展</a:t>
            </a:r>
          </a:p>
        </p:txBody>
      </p:sp>
      <p:sp>
        <p:nvSpPr>
          <p:cNvPr id="3" name="内容占位符 2"/>
          <p:cNvSpPr>
            <a:spLocks noGrp="1"/>
          </p:cNvSpPr>
          <p:nvPr>
            <p:ph idx="1"/>
          </p:nvPr>
        </p:nvSpPr>
        <p:spPr>
          <a:xfrm>
            <a:off x="439615" y="1433016"/>
            <a:ext cx="11298116" cy="2083070"/>
          </a:xfrm>
        </p:spPr>
        <p:txBody>
          <a:bodyPr/>
          <a:lstStyle/>
          <a:p>
            <a:r>
              <a:rPr lang="zh-CN" altLang="en-US" dirty="0"/>
              <a:t>随着集成度的提高，目前的</a:t>
            </a:r>
            <a:r>
              <a:rPr lang="en-US" altLang="zh-CN" dirty="0"/>
              <a:t>FPGA</a:t>
            </a:r>
            <a:r>
              <a:rPr lang="zh-CN" altLang="en-US" dirty="0"/>
              <a:t>器件内嵌了高速乘法器、</a:t>
            </a:r>
            <a:r>
              <a:rPr lang="en-US" altLang="zh-CN" dirty="0" err="1"/>
              <a:t>Gbits</a:t>
            </a:r>
            <a:r>
              <a:rPr lang="zh-CN" altLang="en-US" dirty="0"/>
              <a:t>差分串行接口、微处理器</a:t>
            </a:r>
            <a:r>
              <a:rPr lang="en-US" altLang="zh-CN" dirty="0"/>
              <a:t>(PowerPC@500MHz</a:t>
            </a:r>
            <a:r>
              <a:rPr lang="zh-CN" altLang="en-US" dirty="0"/>
              <a:t>，</a:t>
            </a:r>
            <a:r>
              <a:rPr lang="en-US" altLang="zh-CN" dirty="0"/>
              <a:t>Xilinx)</a:t>
            </a:r>
            <a:r>
              <a:rPr lang="zh-CN" altLang="en-US" dirty="0"/>
              <a:t>等专用硬核，以提高性能。</a:t>
            </a:r>
          </a:p>
          <a:p>
            <a:r>
              <a:rPr lang="en-US" altLang="zh-CN" dirty="0"/>
              <a:t>Altera</a:t>
            </a:r>
            <a:r>
              <a:rPr lang="zh-CN" altLang="en-US" dirty="0"/>
              <a:t>、</a:t>
            </a:r>
            <a:r>
              <a:rPr lang="en-US" altLang="zh-CN" dirty="0"/>
              <a:t>Xilinx</a:t>
            </a:r>
            <a:r>
              <a:rPr lang="zh-CN" altLang="en-US" dirty="0"/>
              <a:t>还分别提供了用户可裁剪的</a:t>
            </a:r>
            <a:r>
              <a:rPr lang="en-US" altLang="zh-CN" dirty="0"/>
              <a:t>RISC</a:t>
            </a:r>
            <a:r>
              <a:rPr lang="zh-CN" altLang="en-US" dirty="0"/>
              <a:t>软核</a:t>
            </a:r>
            <a:r>
              <a:rPr lang="en-US" altLang="zh-CN" dirty="0" err="1"/>
              <a:t>Nios</a:t>
            </a:r>
            <a:r>
              <a:rPr lang="zh-CN" altLang="en-US" dirty="0"/>
              <a:t>、 </a:t>
            </a:r>
            <a:r>
              <a:rPr lang="en-US" altLang="zh-CN" dirty="0" err="1"/>
              <a:t>NiosII</a:t>
            </a:r>
            <a:r>
              <a:rPr lang="zh-CN" altLang="en-US" dirty="0"/>
              <a:t>（</a:t>
            </a:r>
            <a:r>
              <a:rPr lang="en-US" altLang="zh-CN" dirty="0"/>
              <a:t>Altera) </a:t>
            </a:r>
            <a:r>
              <a:rPr lang="zh-CN" altLang="en-US" dirty="0"/>
              <a:t>和</a:t>
            </a:r>
            <a:r>
              <a:rPr lang="en-US" altLang="zh-CN" dirty="0" err="1"/>
              <a:t>MicroBlaze</a:t>
            </a:r>
            <a:r>
              <a:rPr lang="zh-CN" altLang="en-US" dirty="0"/>
              <a:t>、</a:t>
            </a:r>
            <a:r>
              <a:rPr lang="en-US" altLang="zh-CN" dirty="0" err="1"/>
              <a:t>Picoblaze</a:t>
            </a:r>
            <a:r>
              <a:rPr lang="zh-CN" altLang="en-US" dirty="0"/>
              <a:t>（</a:t>
            </a:r>
            <a:r>
              <a:rPr lang="en-US" altLang="zh-CN" dirty="0"/>
              <a:t>Xilinx</a:t>
            </a:r>
            <a:r>
              <a:rPr lang="zh-CN" altLang="en-US" dirty="0"/>
              <a:t>）。</a:t>
            </a:r>
          </a:p>
        </p:txBody>
      </p:sp>
      <p:pic>
        <p:nvPicPr>
          <p:cNvPr id="4" name="图片 3">
            <a:extLst>
              <a:ext uri="{FF2B5EF4-FFF2-40B4-BE49-F238E27FC236}">
                <a16:creationId xmlns:a16="http://schemas.microsoft.com/office/drawing/2014/main" id="{99DA6EA1-8014-42FA-AEE4-DD2BD951412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969388" y="3118757"/>
            <a:ext cx="6844785" cy="3102429"/>
          </a:xfrm>
          <a:prstGeom prst="rect">
            <a:avLst/>
          </a:prstGeom>
        </p:spPr>
      </p:pic>
      <p:sp>
        <p:nvSpPr>
          <p:cNvPr id="5" name="内容占位符 2">
            <a:extLst>
              <a:ext uri="{FF2B5EF4-FFF2-40B4-BE49-F238E27FC236}">
                <a16:creationId xmlns:a16="http://schemas.microsoft.com/office/drawing/2014/main" id="{EE0515B7-75B6-40DE-A815-4FEF29AFC159}"/>
              </a:ext>
            </a:extLst>
          </p:cNvPr>
          <p:cNvSpPr txBox="1">
            <a:spLocks/>
          </p:cNvSpPr>
          <p:nvPr/>
        </p:nvSpPr>
        <p:spPr>
          <a:xfrm>
            <a:off x="439615" y="3597730"/>
            <a:ext cx="4677820" cy="2454728"/>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这标志着</a:t>
            </a:r>
            <a:r>
              <a:rPr lang="en-US" altLang="zh-CN" dirty="0"/>
              <a:t>FPGA</a:t>
            </a:r>
            <a:r>
              <a:rPr lang="zh-CN" altLang="en-US" dirty="0"/>
              <a:t>的应用范围已扩展到系统级，与</a:t>
            </a:r>
            <a:r>
              <a:rPr lang="en-US" altLang="zh-CN" dirty="0"/>
              <a:t>SOC</a:t>
            </a:r>
            <a:r>
              <a:rPr lang="zh-CN" altLang="en-US" dirty="0"/>
              <a:t>类似，与各种</a:t>
            </a:r>
            <a:r>
              <a:rPr lang="en-US" altLang="zh-CN" dirty="0"/>
              <a:t>IP</a:t>
            </a:r>
            <a:r>
              <a:rPr lang="zh-CN" altLang="en-US" dirty="0"/>
              <a:t>核一起，实现</a:t>
            </a:r>
            <a:r>
              <a:rPr lang="en-US" altLang="zh-CN" dirty="0"/>
              <a:t>SOPC</a:t>
            </a:r>
            <a:r>
              <a:rPr lang="zh-CN" altLang="en-US" dirty="0"/>
              <a:t>，为嵌入式系统的开发提供了极大方便。</a:t>
            </a:r>
          </a:p>
        </p:txBody>
      </p:sp>
    </p:spTree>
    <p:extLst>
      <p:ext uri="{BB962C8B-B14F-4D97-AF65-F5344CB8AC3E}">
        <p14:creationId xmlns:p14="http://schemas.microsoft.com/office/powerpoint/2010/main" val="117041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嵌入式系统 </a:t>
            </a:r>
            <a:r>
              <a:rPr lang="en-US" altLang="zh-CN" sz="2000" dirty="0"/>
              <a:t>(Embedded Systems)</a:t>
            </a:r>
            <a:endParaRPr lang="zh-CN" altLang="en-US" sz="2000" dirty="0"/>
          </a:p>
        </p:txBody>
      </p:sp>
      <p:sp>
        <p:nvSpPr>
          <p:cNvPr id="3" name="内容占位符 2"/>
          <p:cNvSpPr>
            <a:spLocks noGrp="1" noChangeAspect="1"/>
          </p:cNvSpPr>
          <p:nvPr>
            <p:ph idx="1"/>
          </p:nvPr>
        </p:nvSpPr>
        <p:spPr/>
        <p:txBody>
          <a:bodyPr/>
          <a:lstStyle/>
          <a:p>
            <a:r>
              <a:rPr lang="zh-CN" altLang="en-US" dirty="0"/>
              <a:t>控制、监视或辅助设备、机器或甚至工厂运作的装置。</a:t>
            </a:r>
          </a:p>
          <a:p>
            <a:r>
              <a:rPr lang="zh-CN" altLang="en-US" dirty="0"/>
              <a:t>特性：</a:t>
            </a:r>
          </a:p>
          <a:p>
            <a:pPr lvl="1"/>
            <a:r>
              <a:rPr lang="zh-CN" altLang="en-US" dirty="0"/>
              <a:t>设计的目的，在于执行特定的功能 </a:t>
            </a:r>
          </a:p>
          <a:p>
            <a:pPr lvl="1"/>
            <a:r>
              <a:rPr lang="zh-CN" altLang="en-US" dirty="0"/>
              <a:t>以微电脑与周边构成核心 </a:t>
            </a:r>
          </a:p>
          <a:p>
            <a:pPr lvl="1"/>
            <a:r>
              <a:rPr lang="zh-CN" altLang="en-US" dirty="0"/>
              <a:t>严格的时序与稳定度要求 </a:t>
            </a:r>
          </a:p>
          <a:p>
            <a:pPr lvl="1"/>
            <a:r>
              <a:rPr lang="zh-CN" altLang="en-US" dirty="0"/>
              <a:t>全自动操作循环 </a:t>
            </a:r>
          </a:p>
          <a:p>
            <a:r>
              <a:rPr lang="zh-CN" altLang="en-US" dirty="0"/>
              <a:t>软件与硬件的综合体，特别强调</a:t>
            </a:r>
            <a:r>
              <a:rPr lang="zh-CN" altLang="en-US" dirty="0">
                <a:solidFill>
                  <a:srgbClr val="C00000"/>
                </a:solidFill>
              </a:rPr>
              <a:t>“量身定做”</a:t>
            </a:r>
            <a:r>
              <a:rPr lang="zh-CN" altLang="en-US" dirty="0"/>
              <a:t>的原则。</a:t>
            </a:r>
            <a:endParaRPr lang="en-US" altLang="zh-CN" dirty="0"/>
          </a:p>
          <a:p>
            <a:r>
              <a:rPr lang="zh-CN" altLang="en-US" dirty="0"/>
              <a:t>基于某种特殊用途，开发出</a:t>
            </a:r>
            <a:r>
              <a:rPr lang="zh-CN" altLang="en-US" dirty="0">
                <a:solidFill>
                  <a:srgbClr val="C00000"/>
                </a:solidFill>
              </a:rPr>
              <a:t>定制化 </a:t>
            </a:r>
            <a:r>
              <a:rPr lang="en-US" altLang="zh-CN" dirty="0">
                <a:solidFill>
                  <a:srgbClr val="C00000"/>
                </a:solidFill>
              </a:rPr>
              <a:t>(Customized) </a:t>
            </a:r>
            <a:r>
              <a:rPr lang="zh-CN" altLang="en-US" dirty="0"/>
              <a:t>的系统。</a:t>
            </a:r>
            <a:endParaRPr lang="en-US" altLang="zh-CN" dirty="0"/>
          </a:p>
          <a:p>
            <a:r>
              <a:rPr lang="zh-CN" altLang="en-US" dirty="0"/>
              <a:t>适用于应用系统对功能、可靠性、成本、体积、功耗有严格要求的</a:t>
            </a:r>
            <a:r>
              <a:rPr lang="zh-CN" altLang="en-US" dirty="0">
                <a:solidFill>
                  <a:srgbClr val="C00000"/>
                </a:solidFill>
              </a:rPr>
              <a:t>专用计算机系统</a:t>
            </a:r>
            <a:r>
              <a:rPr lang="zh-CN" altLang="en-US" dirty="0"/>
              <a:t>。</a:t>
            </a:r>
          </a:p>
          <a:p>
            <a:endParaRPr lang="zh-CN" altLang="en-US" dirty="0"/>
          </a:p>
        </p:txBody>
      </p:sp>
      <p:pic>
        <p:nvPicPr>
          <p:cNvPr id="4" name="图片 3">
            <a:extLst>
              <a:ext uri="{FF2B5EF4-FFF2-40B4-BE49-F238E27FC236}">
                <a16:creationId xmlns:a16="http://schemas.microsoft.com/office/drawing/2014/main" id="{EAAD683E-6130-4603-8150-07A00C6D3E77}"/>
              </a:ext>
            </a:extLst>
          </p:cNvPr>
          <p:cNvPicPr>
            <a:picLocks noChangeAspect="1"/>
          </p:cNvPicPr>
          <p:nvPr/>
        </p:nvPicPr>
        <p:blipFill>
          <a:blip r:embed="rId2"/>
          <a:stretch>
            <a:fillRect/>
          </a:stretch>
        </p:blipFill>
        <p:spPr>
          <a:xfrm>
            <a:off x="7547110" y="825043"/>
            <a:ext cx="3999323" cy="3822523"/>
          </a:xfrm>
          <a:prstGeom prst="rect">
            <a:avLst/>
          </a:prstGeom>
        </p:spPr>
      </p:pic>
    </p:spTree>
    <p:extLst>
      <p:ext uri="{BB962C8B-B14F-4D97-AF65-F5344CB8AC3E}">
        <p14:creationId xmlns:p14="http://schemas.microsoft.com/office/powerpoint/2010/main" val="378572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92BAE-5AD2-4B32-BDFA-8703B27E1EC5}"/>
              </a:ext>
            </a:extLst>
          </p:cNvPr>
          <p:cNvSpPr>
            <a:spLocks noGrp="1"/>
          </p:cNvSpPr>
          <p:nvPr>
            <p:ph type="title"/>
          </p:nvPr>
        </p:nvSpPr>
        <p:spPr/>
        <p:txBody>
          <a:bodyPr/>
          <a:lstStyle/>
          <a:p>
            <a:r>
              <a:rPr lang="zh-CN" altLang="en-US" dirty="0"/>
              <a:t>可编程逻辑器件开发流程</a:t>
            </a:r>
          </a:p>
        </p:txBody>
      </p:sp>
      <p:pic>
        <p:nvPicPr>
          <p:cNvPr id="4" name="图片 3">
            <a:extLst>
              <a:ext uri="{FF2B5EF4-FFF2-40B4-BE49-F238E27FC236}">
                <a16:creationId xmlns:a16="http://schemas.microsoft.com/office/drawing/2014/main" id="{6F51E915-B6EE-40D9-BB16-A04A8A4E5CEC}"/>
              </a:ext>
            </a:extLst>
          </p:cNvPr>
          <p:cNvPicPr>
            <a:picLocks noChangeAspect="1"/>
          </p:cNvPicPr>
          <p:nvPr/>
        </p:nvPicPr>
        <p:blipFill>
          <a:blip r:embed="rId2"/>
          <a:stretch>
            <a:fillRect/>
          </a:stretch>
        </p:blipFill>
        <p:spPr>
          <a:xfrm>
            <a:off x="1184883" y="1275289"/>
            <a:ext cx="9542989" cy="4951340"/>
          </a:xfrm>
          <a:prstGeom prst="rect">
            <a:avLst/>
          </a:prstGeom>
        </p:spPr>
      </p:pic>
    </p:spTree>
    <p:extLst>
      <p:ext uri="{BB962C8B-B14F-4D97-AF65-F5344CB8AC3E}">
        <p14:creationId xmlns:p14="http://schemas.microsoft.com/office/powerpoint/2010/main" val="256193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 </a:t>
            </a:r>
            <a:r>
              <a:rPr lang="zh-CN" altLang="en-US" dirty="0"/>
              <a:t>知识点</a:t>
            </a:r>
          </a:p>
        </p:txBody>
      </p:sp>
      <p:pic>
        <p:nvPicPr>
          <p:cNvPr id="8" name="图片 7">
            <a:extLst>
              <a:ext uri="{FF2B5EF4-FFF2-40B4-BE49-F238E27FC236}">
                <a16:creationId xmlns:a16="http://schemas.microsoft.com/office/drawing/2014/main" id="{DFDF7916-EEB2-43B1-8AE8-8E2FC70CFF30}"/>
              </a:ext>
            </a:extLst>
          </p:cNvPr>
          <p:cNvPicPr>
            <a:picLocks noChangeAspect="1"/>
          </p:cNvPicPr>
          <p:nvPr/>
        </p:nvPicPr>
        <p:blipFill>
          <a:blip r:embed="rId2"/>
          <a:stretch>
            <a:fillRect/>
          </a:stretch>
        </p:blipFill>
        <p:spPr>
          <a:xfrm>
            <a:off x="1978966" y="630900"/>
            <a:ext cx="8077900" cy="5846571"/>
          </a:xfrm>
          <a:prstGeom prst="rect">
            <a:avLst/>
          </a:prstGeom>
        </p:spPr>
      </p:pic>
    </p:spTree>
    <p:extLst>
      <p:ext uri="{BB962C8B-B14F-4D97-AF65-F5344CB8AC3E}">
        <p14:creationId xmlns:p14="http://schemas.microsoft.com/office/powerpoint/2010/main" val="309309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989773" y="2775699"/>
            <a:ext cx="2146742" cy="707886"/>
          </a:xfrm>
          <a:prstGeom prst="rect">
            <a:avLst/>
          </a:prstGeom>
          <a:noFill/>
        </p:spPr>
        <p:txBody>
          <a:bodyPr wrap="none" rtlCol="0">
            <a:spAutoFit/>
          </a:bodyPr>
          <a:lstStyle/>
          <a:p>
            <a:r>
              <a:rPr lang="en-US" altLang="zh-CN" sz="4000" dirty="0">
                <a:solidFill>
                  <a:srgbClr val="003F88"/>
                </a:solidFill>
                <a:latin typeface="华文琥珀" panose="02010800040101010101" pitchFamily="2" charset="-122"/>
                <a:ea typeface="华文琥珀" panose="02010800040101010101" pitchFamily="2" charset="-122"/>
              </a:rPr>
              <a:t>The End.</a:t>
            </a:r>
            <a:endParaRPr lang="zh-CN" altLang="en-US" sz="4000" dirty="0">
              <a:solidFill>
                <a:srgbClr val="003F88"/>
              </a:solidFill>
              <a:latin typeface="华文琥珀" panose="02010800040101010101" pitchFamily="2" charset="-122"/>
              <a:ea typeface="华文琥珀" panose="02010800040101010101" pitchFamily="2" charset="-122"/>
            </a:endParaRPr>
          </a:p>
        </p:txBody>
      </p:sp>
      <p:pic>
        <p:nvPicPr>
          <p:cNvPr id="4" name="图片 3">
            <a:extLst>
              <a:ext uri="{FF2B5EF4-FFF2-40B4-BE49-F238E27FC236}">
                <a16:creationId xmlns:a16="http://schemas.microsoft.com/office/drawing/2014/main" id="{A284B8C5-5705-4DF0-A94D-27ADF1A23C4D}"/>
              </a:ext>
            </a:extLst>
          </p:cNvPr>
          <p:cNvPicPr>
            <a:picLocks noChangeAspect="1"/>
          </p:cNvPicPr>
          <p:nvPr/>
        </p:nvPicPr>
        <p:blipFill>
          <a:blip r:embed="rId2"/>
          <a:stretch>
            <a:fillRect/>
          </a:stretch>
        </p:blipFill>
        <p:spPr>
          <a:xfrm>
            <a:off x="995353" y="4791899"/>
            <a:ext cx="1128435" cy="1128435"/>
          </a:xfrm>
          <a:prstGeom prst="rect">
            <a:avLst/>
          </a:prstGeom>
        </p:spPr>
      </p:pic>
      <p:pic>
        <p:nvPicPr>
          <p:cNvPr id="5" name="图片 4">
            <a:extLst>
              <a:ext uri="{FF2B5EF4-FFF2-40B4-BE49-F238E27FC236}">
                <a16:creationId xmlns:a16="http://schemas.microsoft.com/office/drawing/2014/main" id="{5BDE13B1-AC6E-44A3-A46D-45FB9A16F06B}"/>
              </a:ext>
            </a:extLst>
          </p:cNvPr>
          <p:cNvPicPr>
            <a:picLocks noChangeAspect="1"/>
          </p:cNvPicPr>
          <p:nvPr/>
        </p:nvPicPr>
        <p:blipFill rotWithShape="1">
          <a:blip r:embed="rId3"/>
          <a:srcRect l="3035" t="57910" r="3234" b="27563"/>
          <a:stretch/>
        </p:blipFill>
        <p:spPr>
          <a:xfrm>
            <a:off x="666783" y="5957278"/>
            <a:ext cx="1785576" cy="276739"/>
          </a:xfrm>
          <a:prstGeom prst="rect">
            <a:avLst/>
          </a:prstGeom>
        </p:spPr>
      </p:pic>
    </p:spTree>
    <p:extLst>
      <p:ext uri="{BB962C8B-B14F-4D97-AF65-F5344CB8AC3E}">
        <p14:creationId xmlns:p14="http://schemas.microsoft.com/office/powerpoint/2010/main" val="377665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
          <p:cNvSpPr>
            <a:spLocks noGrp="1" noChangeArrowheads="1"/>
          </p:cNvSpPr>
          <p:nvPr>
            <p:ph type="title"/>
          </p:nvPr>
        </p:nvSpPr>
        <p:spPr/>
        <p:txBody>
          <a:bodyPr/>
          <a:lstStyle/>
          <a:p>
            <a:r>
              <a:rPr lang="zh-CN" altLang="en-US" dirty="0"/>
              <a:t>嵌入式系统的应用</a:t>
            </a:r>
          </a:p>
        </p:txBody>
      </p:sp>
      <p:sp>
        <p:nvSpPr>
          <p:cNvPr id="80900" name="矩形 1"/>
          <p:cNvSpPr>
            <a:spLocks noChangeArrowheads="1"/>
          </p:cNvSpPr>
          <p:nvPr/>
        </p:nvSpPr>
        <p:spPr bwMode="auto">
          <a:xfrm>
            <a:off x="8879581" y="1479594"/>
            <a:ext cx="2616200"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har char="•"/>
              <a:defRPr sz="2800" b="1">
                <a:solidFill>
                  <a:srgbClr val="003366"/>
                </a:solidFill>
                <a:latin typeface="Times New Roman" panose="02020603050405020304" pitchFamily="18" charset="0"/>
                <a:ea typeface="楷体_GB2312" pitchFamily="49" charset="-122"/>
              </a:defRPr>
            </a:lvl1pPr>
            <a:lvl2pPr marL="742950" indent="-285750">
              <a:lnSpc>
                <a:spcPct val="120000"/>
              </a:lnSpc>
              <a:spcBef>
                <a:spcPct val="20000"/>
              </a:spcBef>
              <a:buChar char="–"/>
              <a:defRPr sz="2400" b="1">
                <a:solidFill>
                  <a:srgbClr val="003366"/>
                </a:solidFill>
                <a:latin typeface="Times New Roman" panose="02020603050405020304" pitchFamily="18" charset="0"/>
                <a:ea typeface="楷体_GB2312" pitchFamily="49" charset="-122"/>
              </a:defRPr>
            </a:lvl2pPr>
            <a:lvl3pPr marL="1143000" indent="-228600">
              <a:lnSpc>
                <a:spcPct val="120000"/>
              </a:lnSpc>
              <a:spcBef>
                <a:spcPct val="20000"/>
              </a:spcBef>
              <a:buChar char="•"/>
              <a:defRPr sz="2000">
                <a:solidFill>
                  <a:srgbClr val="003366"/>
                </a:solidFill>
                <a:latin typeface="Times New Roman" panose="02020603050405020304" pitchFamily="18" charset="0"/>
                <a:ea typeface="楷体_GB2312" pitchFamily="49" charset="-122"/>
              </a:defRPr>
            </a:lvl3pPr>
            <a:lvl4pPr marL="1600200" indent="-228600">
              <a:lnSpc>
                <a:spcPct val="120000"/>
              </a:lnSpc>
              <a:spcBef>
                <a:spcPct val="20000"/>
              </a:spcBef>
              <a:buChar char="–"/>
              <a:defRPr>
                <a:solidFill>
                  <a:srgbClr val="003366"/>
                </a:solidFill>
                <a:latin typeface="Times New Roman" panose="02020603050405020304" pitchFamily="18" charset="0"/>
                <a:ea typeface="楷体_GB2312" pitchFamily="49" charset="-122"/>
              </a:defRPr>
            </a:lvl4pPr>
            <a:lvl5pPr marL="2057400" indent="-228600">
              <a:lnSpc>
                <a:spcPct val="120000"/>
              </a:lnSpc>
              <a:spcBef>
                <a:spcPct val="20000"/>
              </a:spcBef>
              <a:buChar char="»"/>
              <a:defRPr>
                <a:solidFill>
                  <a:srgbClr val="003366"/>
                </a:solidFill>
                <a:latin typeface="Times New Roman" panose="02020603050405020304" pitchFamily="18" charset="0"/>
                <a:ea typeface="楷体_GB2312" pitchFamily="49" charset="-122"/>
              </a:defRPr>
            </a:lvl5pPr>
            <a:lvl6pPr marL="2514600" indent="-228600" eaLnBrk="0" fontAlgn="base" hangingPunct="0">
              <a:lnSpc>
                <a:spcPct val="120000"/>
              </a:lnSpc>
              <a:spcBef>
                <a:spcPct val="20000"/>
              </a:spcBef>
              <a:spcAft>
                <a:spcPct val="0"/>
              </a:spcAft>
              <a:buChar char="»"/>
              <a:defRPr>
                <a:solidFill>
                  <a:srgbClr val="003366"/>
                </a:solidFill>
                <a:latin typeface="Times New Roman" panose="02020603050405020304" pitchFamily="18" charset="0"/>
                <a:ea typeface="楷体_GB2312" pitchFamily="49" charset="-122"/>
              </a:defRPr>
            </a:lvl6pPr>
            <a:lvl7pPr marL="2971800" indent="-228600" eaLnBrk="0" fontAlgn="base" hangingPunct="0">
              <a:lnSpc>
                <a:spcPct val="120000"/>
              </a:lnSpc>
              <a:spcBef>
                <a:spcPct val="20000"/>
              </a:spcBef>
              <a:spcAft>
                <a:spcPct val="0"/>
              </a:spcAft>
              <a:buChar char="»"/>
              <a:defRPr>
                <a:solidFill>
                  <a:srgbClr val="003366"/>
                </a:solidFill>
                <a:latin typeface="Times New Roman" panose="02020603050405020304" pitchFamily="18" charset="0"/>
                <a:ea typeface="楷体_GB2312" pitchFamily="49" charset="-122"/>
              </a:defRPr>
            </a:lvl7pPr>
            <a:lvl8pPr marL="3429000" indent="-228600" eaLnBrk="0" fontAlgn="base" hangingPunct="0">
              <a:lnSpc>
                <a:spcPct val="120000"/>
              </a:lnSpc>
              <a:spcBef>
                <a:spcPct val="20000"/>
              </a:spcBef>
              <a:spcAft>
                <a:spcPct val="0"/>
              </a:spcAft>
              <a:buChar char="»"/>
              <a:defRPr>
                <a:solidFill>
                  <a:srgbClr val="003366"/>
                </a:solidFill>
                <a:latin typeface="Times New Roman" panose="02020603050405020304" pitchFamily="18" charset="0"/>
                <a:ea typeface="楷体_GB2312" pitchFamily="49" charset="-122"/>
              </a:defRPr>
            </a:lvl8pPr>
            <a:lvl9pPr marL="3886200" indent="-228600" eaLnBrk="0" fontAlgn="base" hangingPunct="0">
              <a:lnSpc>
                <a:spcPct val="120000"/>
              </a:lnSpc>
              <a:spcBef>
                <a:spcPct val="20000"/>
              </a:spcBef>
              <a:spcAft>
                <a:spcPct val="0"/>
              </a:spcAft>
              <a:buChar char="»"/>
              <a:defRPr>
                <a:solidFill>
                  <a:srgbClr val="003366"/>
                </a:solidFill>
                <a:latin typeface="Times New Roman" panose="02020603050405020304" pitchFamily="18" charset="0"/>
                <a:ea typeface="楷体_GB2312" pitchFamily="49" charset="-122"/>
              </a:defRPr>
            </a:lvl9pPr>
          </a:lstStyle>
          <a:p>
            <a:pPr algn="just" eaLnBrk="1" hangingPunct="1">
              <a:lnSpc>
                <a:spcPct val="150000"/>
              </a:lnSpc>
              <a:spcBef>
                <a:spcPct val="0"/>
              </a:spcBef>
              <a:buFontTx/>
              <a:buNone/>
            </a:pPr>
            <a:r>
              <a:rPr lang="zh-CN" altLang="en-US" sz="2000" dirty="0">
                <a:solidFill>
                  <a:srgbClr val="0070C0"/>
                </a:solidFill>
                <a:latin typeface="微软雅黑" panose="020B0503020204020204" pitchFamily="34" charset="-122"/>
                <a:ea typeface="微软雅黑" panose="020B0503020204020204" pitchFamily="34" charset="-122"/>
              </a:rPr>
              <a:t>非常广泛，无处不在 ！</a:t>
            </a:r>
            <a:endParaRPr lang="en-US" altLang="zh-CN" sz="2000" dirty="0">
              <a:solidFill>
                <a:srgbClr val="0070C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3819565-968C-4EF1-8179-FED50E58F70E}"/>
              </a:ext>
            </a:extLst>
          </p:cNvPr>
          <p:cNvPicPr>
            <a:picLocks noChangeAspect="1"/>
          </p:cNvPicPr>
          <p:nvPr/>
        </p:nvPicPr>
        <p:blipFill>
          <a:blip r:embed="rId3"/>
          <a:stretch>
            <a:fillRect/>
          </a:stretch>
        </p:blipFill>
        <p:spPr>
          <a:xfrm>
            <a:off x="1393274" y="1201479"/>
            <a:ext cx="7260965" cy="5206435"/>
          </a:xfrm>
          <a:prstGeom prst="rect">
            <a:avLst/>
          </a:prstGeom>
        </p:spPr>
      </p:pic>
    </p:spTree>
    <p:extLst>
      <p:ext uri="{BB962C8B-B14F-4D97-AF65-F5344CB8AC3E}">
        <p14:creationId xmlns:p14="http://schemas.microsoft.com/office/powerpoint/2010/main" val="1517272573"/>
      </p:ext>
    </p:extLst>
  </p:cSld>
  <p:clrMapOvr>
    <a:masterClrMapping/>
  </p:clrMapOvr>
  <p:transition spd="slow"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嵌入式系统组成</a:t>
            </a:r>
            <a:endParaRPr lang="zh-CN" altLang="en-US" dirty="0"/>
          </a:p>
        </p:txBody>
      </p:sp>
      <p:sp>
        <p:nvSpPr>
          <p:cNvPr id="3" name="内容占位符 2"/>
          <p:cNvSpPr>
            <a:spLocks noGrp="1"/>
          </p:cNvSpPr>
          <p:nvPr>
            <p:ph idx="1"/>
          </p:nvPr>
        </p:nvSpPr>
        <p:spPr>
          <a:xfrm>
            <a:off x="439615" y="1433016"/>
            <a:ext cx="5323876" cy="3547693"/>
          </a:xfrm>
        </p:spPr>
        <p:txBody>
          <a:bodyPr/>
          <a:lstStyle/>
          <a:p>
            <a:r>
              <a:rPr lang="zh-CN" altLang="en-US" dirty="0"/>
              <a:t>一般由嵌入式硬件和软件组成</a:t>
            </a:r>
          </a:p>
          <a:p>
            <a:r>
              <a:rPr lang="zh-CN" altLang="en-US" dirty="0"/>
              <a:t>硬件：</a:t>
            </a:r>
          </a:p>
          <a:p>
            <a:pPr lvl="1"/>
            <a:r>
              <a:rPr lang="zh-CN" altLang="en-US" dirty="0"/>
              <a:t>微处理机 </a:t>
            </a:r>
            <a:r>
              <a:rPr lang="en-US" altLang="zh-CN" dirty="0"/>
              <a:t>(Microprocessor) / </a:t>
            </a:r>
            <a:r>
              <a:rPr lang="zh-CN" altLang="en-US" dirty="0"/>
              <a:t>微控制器 </a:t>
            </a:r>
            <a:r>
              <a:rPr lang="en-US" altLang="zh-CN" dirty="0"/>
              <a:t>(Microcontroller)</a:t>
            </a:r>
          </a:p>
          <a:p>
            <a:pPr lvl="1"/>
            <a:r>
              <a:rPr lang="zh-CN" altLang="en-US" dirty="0"/>
              <a:t>内存 </a:t>
            </a:r>
            <a:r>
              <a:rPr lang="en-US" altLang="zh-CN" dirty="0"/>
              <a:t>(Memory)</a:t>
            </a:r>
          </a:p>
          <a:p>
            <a:pPr lvl="1"/>
            <a:r>
              <a:rPr lang="zh-CN" altLang="en-US" dirty="0"/>
              <a:t>特殊用途集成电路芯片 </a:t>
            </a:r>
            <a:r>
              <a:rPr lang="en-US" altLang="zh-CN" dirty="0"/>
              <a:t>(ASIC)</a:t>
            </a:r>
          </a:p>
          <a:p>
            <a:pPr lvl="1"/>
            <a:r>
              <a:rPr lang="zh-CN" altLang="en-US" dirty="0"/>
              <a:t>输入与输出 </a:t>
            </a:r>
            <a:r>
              <a:rPr lang="en-US" altLang="zh-CN" dirty="0"/>
              <a:t>(Input/Output, I/O) </a:t>
            </a:r>
            <a:r>
              <a:rPr lang="zh-CN" altLang="en-US" dirty="0"/>
              <a:t>接口、输入与输出装置</a:t>
            </a:r>
          </a:p>
          <a:p>
            <a:endParaRPr lang="zh-CN" altLang="en-US" dirty="0"/>
          </a:p>
        </p:txBody>
      </p:sp>
      <p:sp>
        <p:nvSpPr>
          <p:cNvPr id="29" name="内容占位符 2"/>
          <p:cNvSpPr txBox="1">
            <a:spLocks/>
          </p:cNvSpPr>
          <p:nvPr/>
        </p:nvSpPr>
        <p:spPr>
          <a:xfrm>
            <a:off x="439615" y="4980709"/>
            <a:ext cx="9774399" cy="1481027"/>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软件：</a:t>
            </a:r>
            <a:endParaRPr lang="en-US" altLang="zh-CN" dirty="0"/>
          </a:p>
          <a:p>
            <a:pPr lvl="1"/>
            <a:r>
              <a:rPr lang="zh-CN" altLang="en-US" dirty="0"/>
              <a:t>初始化代码及驱动、嵌入式操作系统和应用程序等</a:t>
            </a:r>
            <a:endParaRPr lang="en-US" altLang="zh-CN" dirty="0"/>
          </a:p>
          <a:p>
            <a:pPr lvl="1"/>
            <a:r>
              <a:rPr lang="zh-CN" altLang="en-US" dirty="0"/>
              <a:t>这些软件有机地结合在一起，形成系统特定的一体化软件。</a:t>
            </a:r>
          </a:p>
        </p:txBody>
      </p:sp>
      <p:pic>
        <p:nvPicPr>
          <p:cNvPr id="6" name="图片 5">
            <a:extLst>
              <a:ext uri="{FF2B5EF4-FFF2-40B4-BE49-F238E27FC236}">
                <a16:creationId xmlns:a16="http://schemas.microsoft.com/office/drawing/2014/main" id="{62B1E357-CB67-4F02-838D-5CAF646BD273}"/>
              </a:ext>
            </a:extLst>
          </p:cNvPr>
          <p:cNvPicPr>
            <a:picLocks noChangeAspect="1"/>
          </p:cNvPicPr>
          <p:nvPr/>
        </p:nvPicPr>
        <p:blipFill>
          <a:blip r:embed="rId3"/>
          <a:stretch>
            <a:fillRect/>
          </a:stretch>
        </p:blipFill>
        <p:spPr>
          <a:xfrm>
            <a:off x="6497782" y="886283"/>
            <a:ext cx="5070764" cy="4528276"/>
          </a:xfrm>
          <a:prstGeom prst="rect">
            <a:avLst/>
          </a:prstGeom>
        </p:spPr>
      </p:pic>
    </p:spTree>
    <p:extLst>
      <p:ext uri="{BB962C8B-B14F-4D97-AF65-F5344CB8AC3E}">
        <p14:creationId xmlns:p14="http://schemas.microsoft.com/office/powerpoint/2010/main" val="309323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嵌入式平台分类</a:t>
            </a:r>
          </a:p>
        </p:txBody>
      </p:sp>
      <p:pic>
        <p:nvPicPr>
          <p:cNvPr id="3" name="图片 2">
            <a:extLst>
              <a:ext uri="{FF2B5EF4-FFF2-40B4-BE49-F238E27FC236}">
                <a16:creationId xmlns:a16="http://schemas.microsoft.com/office/drawing/2014/main" id="{D55B7EA7-0D03-48B1-B4A0-F986523A66E0}"/>
              </a:ext>
            </a:extLst>
          </p:cNvPr>
          <p:cNvPicPr>
            <a:picLocks noChangeAspect="1"/>
          </p:cNvPicPr>
          <p:nvPr/>
        </p:nvPicPr>
        <p:blipFill>
          <a:blip r:embed="rId2"/>
          <a:stretch>
            <a:fillRect/>
          </a:stretch>
        </p:blipFill>
        <p:spPr>
          <a:xfrm>
            <a:off x="2163759" y="1604584"/>
            <a:ext cx="7407282" cy="4334632"/>
          </a:xfrm>
          <a:prstGeom prst="rect">
            <a:avLst/>
          </a:prstGeom>
        </p:spPr>
      </p:pic>
    </p:spTree>
    <p:extLst>
      <p:ext uri="{BB962C8B-B14F-4D97-AF65-F5344CB8AC3E}">
        <p14:creationId xmlns:p14="http://schemas.microsoft.com/office/powerpoint/2010/main" val="4047480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微处理器 </a:t>
            </a:r>
            <a:r>
              <a:rPr lang="en-US" altLang="zh-CN" dirty="0"/>
              <a:t>MPU</a:t>
            </a:r>
            <a:endParaRPr lang="zh-CN" altLang="en-US" dirty="0"/>
          </a:p>
        </p:txBody>
      </p:sp>
      <p:sp>
        <p:nvSpPr>
          <p:cNvPr id="18" name="内容占位符 17"/>
          <p:cNvSpPr>
            <a:spLocks noGrp="1"/>
          </p:cNvSpPr>
          <p:nvPr>
            <p:ph idx="1"/>
          </p:nvPr>
        </p:nvSpPr>
        <p:spPr/>
        <p:txBody>
          <a:bodyPr/>
          <a:lstStyle/>
          <a:p>
            <a:r>
              <a:rPr lang="zh-CN" altLang="en-US" dirty="0"/>
              <a:t>由通用计算机中的 </a:t>
            </a:r>
            <a:r>
              <a:rPr lang="en-US" altLang="zh-CN" dirty="0"/>
              <a:t>CPU </a:t>
            </a:r>
            <a:r>
              <a:rPr lang="zh-CN" altLang="en-US" dirty="0"/>
              <a:t>演变而来的。</a:t>
            </a:r>
          </a:p>
          <a:p>
            <a:r>
              <a:rPr lang="zh-CN" altLang="en-US" dirty="0"/>
              <a:t>与计算机处理器不同，在实际嵌入式应用中，只保留和嵌入式应用紧密相关的功能硬件，去除其他的冗余功能部分，这样就以最低的功耗和资源实现嵌入式应用的特殊要求。主要特点：</a:t>
            </a:r>
          </a:p>
          <a:p>
            <a:pPr lvl="1"/>
            <a:r>
              <a:rPr lang="zh-CN" altLang="en-US" dirty="0"/>
              <a:t>  功耗低；</a:t>
            </a:r>
          </a:p>
          <a:p>
            <a:pPr lvl="1"/>
            <a:r>
              <a:rPr lang="zh-CN" altLang="en-US" dirty="0"/>
              <a:t>  处理器结构可扩展；</a:t>
            </a:r>
          </a:p>
          <a:p>
            <a:pPr lvl="1"/>
            <a:r>
              <a:rPr lang="zh-CN" altLang="en-US" dirty="0"/>
              <a:t>  调试功能丰富；</a:t>
            </a:r>
          </a:p>
          <a:p>
            <a:pPr lvl="1"/>
            <a:r>
              <a:rPr lang="zh-CN" altLang="en-US" dirty="0"/>
              <a:t>  支持实时多任务及操作系统。</a:t>
            </a:r>
          </a:p>
          <a:p>
            <a:r>
              <a:rPr lang="zh-CN" altLang="en-US" dirty="0"/>
              <a:t>目前主要的嵌入式处理器类型有 </a:t>
            </a:r>
            <a:r>
              <a:rPr lang="en-US" altLang="zh-CN" dirty="0"/>
              <a:t>ARM Cortex-A </a:t>
            </a:r>
            <a:r>
              <a:rPr lang="zh-CN" altLang="en-US" dirty="0"/>
              <a:t>系列、</a:t>
            </a:r>
            <a:r>
              <a:rPr lang="en-US" altLang="zh-CN" dirty="0"/>
              <a:t>Power PC</a:t>
            </a:r>
            <a:r>
              <a:rPr lang="zh-CN" altLang="en-US" dirty="0"/>
              <a:t>、</a:t>
            </a:r>
            <a:r>
              <a:rPr lang="en-US" altLang="zh-CN" dirty="0"/>
              <a:t>MIPS </a:t>
            </a:r>
            <a:r>
              <a:rPr lang="zh-CN" altLang="en-US" dirty="0"/>
              <a:t>等。</a:t>
            </a:r>
          </a:p>
          <a:p>
            <a:endParaRPr lang="zh-CN" altLang="en-US" dirty="0"/>
          </a:p>
        </p:txBody>
      </p:sp>
    </p:spTree>
    <p:extLst>
      <p:ext uri="{BB962C8B-B14F-4D97-AF65-F5344CB8AC3E}">
        <p14:creationId xmlns:p14="http://schemas.microsoft.com/office/powerpoint/2010/main" val="183717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w="19050">
          <a:solidFill>
            <a:schemeClr val="tx1">
              <a:lumMod val="75000"/>
              <a:lumOff val="2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27964</TotalTime>
  <Words>3021</Words>
  <Application>Microsoft Office PowerPoint</Application>
  <PresentationFormat>宽屏</PresentationFormat>
  <Paragraphs>314</Paragraphs>
  <Slides>52</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52</vt:i4>
      </vt:variant>
    </vt:vector>
  </HeadingPairs>
  <TitlesOfParts>
    <vt:vector size="62" baseType="lpstr">
      <vt:lpstr>Arial</vt:lpstr>
      <vt:lpstr>华文琥珀</vt:lpstr>
      <vt:lpstr>Georgia</vt:lpstr>
      <vt:lpstr>Wingdings</vt:lpstr>
      <vt:lpstr>Brush Script MT</vt:lpstr>
      <vt:lpstr>Franklin Gothic Book</vt:lpstr>
      <vt:lpstr>微软雅黑</vt:lpstr>
      <vt:lpstr>Times New Roman</vt:lpstr>
      <vt:lpstr>Calibri</vt:lpstr>
      <vt:lpstr>Office 主题​​</vt:lpstr>
      <vt:lpstr>PowerPoint 演示文稿</vt:lpstr>
      <vt:lpstr>知识图谱</vt:lpstr>
      <vt:lpstr>内容提要</vt:lpstr>
      <vt:lpstr>微处理器两大分支</vt:lpstr>
      <vt:lpstr>嵌入式系统 (Embedded Systems)</vt:lpstr>
      <vt:lpstr>嵌入式系统的应用</vt:lpstr>
      <vt:lpstr>嵌入式系统组成</vt:lpstr>
      <vt:lpstr>嵌入式平台分类</vt:lpstr>
      <vt:lpstr>微处理器 MPU</vt:lpstr>
      <vt:lpstr>微控制器 MCU</vt:lpstr>
      <vt:lpstr>常用的MCU</vt:lpstr>
      <vt:lpstr>DSP处理器 DSP</vt:lpstr>
      <vt:lpstr>片上系统 SoC</vt:lpstr>
      <vt:lpstr>存储器</vt:lpstr>
      <vt:lpstr>软件体系</vt:lpstr>
      <vt:lpstr>嵌入式系统设计过程</vt:lpstr>
      <vt:lpstr>“宿主机/目标板”开发模式</vt:lpstr>
      <vt:lpstr>嵌入式最小系统与外设</vt:lpstr>
      <vt:lpstr>嵌入式系统例子</vt:lpstr>
      <vt:lpstr>常用接口技术</vt:lpstr>
      <vt:lpstr>数字量I/O</vt:lpstr>
      <vt:lpstr>逻辑电平的相关参数</vt:lpstr>
      <vt:lpstr>TTL和CMOS电平规范</vt:lpstr>
      <vt:lpstr>PWM (Pulse Width Modulation)</vt:lpstr>
      <vt:lpstr>总线接口</vt:lpstr>
      <vt:lpstr>并行传输和串行传输</vt:lpstr>
      <vt:lpstr>7·23甬温线特别重大铁路交通事故</vt:lpstr>
      <vt:lpstr>内容提要</vt:lpstr>
      <vt:lpstr>EDA技术  (Electronic Design Automation)  </vt:lpstr>
      <vt:lpstr>EDA的发展可分为三个阶段</vt:lpstr>
      <vt:lpstr>IC设计与EDA技术</vt:lpstr>
      <vt:lpstr>ASIC (Application Specified Integrated Circuit)</vt:lpstr>
      <vt:lpstr>门阵列和标准单元</vt:lpstr>
      <vt:lpstr>不同硬件实现的特性</vt:lpstr>
      <vt:lpstr>IC设计和制造流程</vt:lpstr>
      <vt:lpstr>设计创意        +  仿真验证</vt:lpstr>
      <vt:lpstr>PowerPoint 演示文稿</vt:lpstr>
      <vt:lpstr>PowerPoint 演示文稿</vt:lpstr>
      <vt:lpstr>数字系统设计流程</vt:lpstr>
      <vt:lpstr>使用硬件描述语言（HDL）设计数字系统</vt:lpstr>
      <vt:lpstr>硬件描述语言 (Hardware Description Language, HDL) </vt:lpstr>
      <vt:lpstr>工艺技术的进步促进EDA技术的发展</vt:lpstr>
      <vt:lpstr>硬件描述语言示例</vt:lpstr>
      <vt:lpstr>基于IP的SoC设计技术</vt:lpstr>
      <vt:lpstr>无生产线设计企业与代工厂的关系 (Fabless &amp; Fab)  </vt:lpstr>
      <vt:lpstr>可编程逻辑器件 (Programmable Logic Device，PLD)</vt:lpstr>
      <vt:lpstr>FPGA (Field Programmable Gate Array，现场可编程门阵列)</vt:lpstr>
      <vt:lpstr>FPGA</vt:lpstr>
      <vt:lpstr>FPGA的发展</vt:lpstr>
      <vt:lpstr>可编程逻辑器件开发流程</vt:lpstr>
      <vt:lpstr>4.4 知识点</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XM</dc:creator>
  <cp:lastModifiedBy>Wei Ma</cp:lastModifiedBy>
  <cp:revision>1154</cp:revision>
  <cp:lastPrinted>2015-09-13T13:07:31Z</cp:lastPrinted>
  <dcterms:created xsi:type="dcterms:W3CDTF">2012-01-19T22:55:48Z</dcterms:created>
  <dcterms:modified xsi:type="dcterms:W3CDTF">2022-03-30T07:11:22Z</dcterms:modified>
</cp:coreProperties>
</file>